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9"/>
  </p:handoutMasterIdLst>
  <p:sldIdLst>
    <p:sldId id="256" r:id="rId3"/>
    <p:sldId id="266" r:id="rId5"/>
    <p:sldId id="283" r:id="rId6"/>
    <p:sldId id="284" r:id="rId7"/>
    <p:sldId id="276" r:id="rId8"/>
    <p:sldId id="274" r:id="rId9"/>
    <p:sldId id="285" r:id="rId10"/>
    <p:sldId id="277" r:id="rId11"/>
    <p:sldId id="279" r:id="rId12"/>
    <p:sldId id="282" r:id="rId13"/>
    <p:sldId id="267" r:id="rId14"/>
    <p:sldId id="270" r:id="rId15"/>
    <p:sldId id="271" r:id="rId16"/>
    <p:sldId id="262" r:id="rId17"/>
    <p:sldId id="263" r:id="rId18"/>
  </p:sldIdLst>
  <p:sldSz cx="9144000" cy="6858000" type="screen4x3"/>
  <p:notesSz cx="7010400" cy="9296400"/>
  <p:defaultTextStyle>
    <a:defPPr>
      <a:defRPr lang="en-US"/>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280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varScale="1">
        <p:scale>
          <a:sx n="78" d="100"/>
          <a:sy n="78" d="100"/>
        </p:scale>
        <p:origin x="1594" y="77"/>
      </p:cViewPr>
      <p:guideLst>
        <p:guide orient="horz" pos="2208"/>
        <p:guide pos="2803"/>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3177" tIns="46589" rIns="93177" bIns="46589" rtlCol="0"/>
          <a:lstStyle>
            <a:lvl1pPr algn="l" eaLnBrk="1" fontAlgn="auto" hangingPunct="1">
              <a:spcBef>
                <a:spcPts val="0"/>
              </a:spcBef>
              <a:spcAft>
                <a:spcPts val="0"/>
              </a:spcAft>
              <a:defRPr sz="120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Date Placeholder 2"/>
          <p:cNvSpPr>
            <a:spLocks noGrp="1"/>
          </p:cNvSpPr>
          <p:nvPr>
            <p:ph type="dt" sz="quarter" idx="1"/>
          </p:nvPr>
        </p:nvSpPr>
        <p:spPr>
          <a:xfrm>
            <a:off x="3970338" y="0"/>
            <a:ext cx="3038475" cy="465138"/>
          </a:xfrm>
          <a:prstGeom prst="rect">
            <a:avLst/>
          </a:prstGeom>
        </p:spPr>
        <p:txBody>
          <a:bodyPr vert="horz" lIns="93177" tIns="46589" rIns="93177" bIns="46589" rtlCol="0"/>
          <a:lstStyle>
            <a:lvl1pPr algn="r" eaLnBrk="1" fontAlgn="auto" hangingPunct="1">
              <a:spcBef>
                <a:spcPts val="0"/>
              </a:spcBef>
              <a:spcAft>
                <a:spcPts val="0"/>
              </a:spcAft>
              <a:defRPr sz="1200">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B503BF67-6302-4566-A86B-35B434EA04ED}" type="datetimeFigureOut">
              <a:rPr kumimoji="0" lang="en-US" sz="1200" b="0" i="0" u="none" strike="noStrike" kern="1200" cap="none" spc="0" normalizeH="0" baseline="0" noProof="0">
                <a:ln>
                  <a:noFill/>
                </a:ln>
                <a:solidFill>
                  <a:schemeClr val="tx1"/>
                </a:solidFill>
                <a:effectLst/>
                <a:uLnTx/>
                <a:uFillTx/>
                <a:latin typeface="+mn-lt"/>
                <a:ea typeface="+mn-ea"/>
                <a:cs typeface="+mn-cs"/>
              </a:rPr>
            </a:fld>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Footer Placeholder 3"/>
          <p:cNvSpPr>
            <a:spLocks noGrp="1"/>
          </p:cNvSpPr>
          <p:nvPr>
            <p:ph type="ftr" sz="quarter" idx="2"/>
          </p:nvPr>
        </p:nvSpPr>
        <p:spPr>
          <a:xfrm>
            <a:off x="0" y="8829675"/>
            <a:ext cx="3038475" cy="465138"/>
          </a:xfrm>
          <a:prstGeom prst="rect">
            <a:avLst/>
          </a:prstGeom>
        </p:spPr>
        <p:txBody>
          <a:bodyPr vert="horz" lIns="93177" tIns="46589" rIns="93177" bIns="46589" rtlCol="0" anchor="b"/>
          <a:lstStyle>
            <a:lvl1pPr algn="l" eaLnBrk="1" fontAlgn="auto" hangingPunct="1">
              <a:spcBef>
                <a:spcPts val="0"/>
              </a:spcBef>
              <a:spcAft>
                <a:spcPts val="0"/>
              </a:spcAft>
              <a:defRPr sz="120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wrap="square" lIns="93177" tIns="46589" rIns="93177" bIns="46589" numCol="1" anchor="b" anchorCtr="0" compatLnSpc="1"/>
          <a:lstStyle/>
          <a:p>
            <a:pPr lvl="0" algn="r" eaLnBrk="1" hangingPunct="1"/>
            <a:fld id="{9A0DB2DC-4C9A-4742-B13C-FB6460FD3503}" type="slidenum">
              <a:rPr lang="en-US" altLang="en-US" sz="1200" dirty="0"/>
            </a:fld>
            <a:endParaRPr lang="en-US" altLang="en-US" sz="1200" dirty="0"/>
          </a:p>
        </p:txBody>
      </p:sp>
    </p:spTree>
  </p:cSld>
  <p:clrMap bg1="lt1" tx1="dk1" bg2="lt2" tx2="dk2" accent1="accent1" accent2="accent2" accent3="accent3" accent4="accent4" accent5="accent5" accent6="accent6" hlink="hlink" folHlink="folHlink"/>
  <p:hf hdr="0" ftr="0" dt="0"/>
</p:handoutMaster>
</file>

<file path=ppt/media/>
</file>

<file path=ppt/media/image1.jpeg>
</file>

<file path=ppt/media/image2.jpe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3177" tIns="46589" rIns="93177" bIns="46589" rtlCol="0"/>
          <a:lstStyle>
            <a:lvl1pPr algn="l" eaLnBrk="1" fontAlgn="auto" hangingPunct="1">
              <a:spcBef>
                <a:spcPts val="0"/>
              </a:spcBef>
              <a:spcAft>
                <a:spcPts val="0"/>
              </a:spcAft>
              <a:defRPr sz="120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Date Placeholder 2"/>
          <p:cNvSpPr>
            <a:spLocks noGrp="1"/>
          </p:cNvSpPr>
          <p:nvPr>
            <p:ph type="dt" idx="1"/>
          </p:nvPr>
        </p:nvSpPr>
        <p:spPr>
          <a:xfrm>
            <a:off x="3970338" y="0"/>
            <a:ext cx="3038475" cy="465138"/>
          </a:xfrm>
          <a:prstGeom prst="rect">
            <a:avLst/>
          </a:prstGeom>
        </p:spPr>
        <p:txBody>
          <a:bodyPr vert="horz" lIns="93177" tIns="46589" rIns="93177" bIns="46589" rtlCol="0"/>
          <a:lstStyle>
            <a:lvl1pPr algn="r" eaLnBrk="1" fontAlgn="auto" hangingPunct="1">
              <a:spcBef>
                <a:spcPts val="0"/>
              </a:spcBef>
              <a:spcAft>
                <a:spcPts val="0"/>
              </a:spcAft>
              <a:defRPr sz="1200">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ED86D54E-A237-4D1E-8662-2849D0589772}" type="datetimeFigureOut">
              <a:rPr kumimoji="0" lang="en-US" sz="1200" b="0" i="0" u="none" strike="noStrike" kern="1200" cap="none" spc="0" normalizeH="0" baseline="0" noProof="0">
                <a:ln>
                  <a:noFill/>
                </a:ln>
                <a:solidFill>
                  <a:schemeClr val="tx1"/>
                </a:solidFill>
                <a:effectLst/>
                <a:uLnTx/>
                <a:uFillTx/>
                <a:latin typeface="+mn-lt"/>
                <a:ea typeface="+mn-ea"/>
                <a:cs typeface="+mn-cs"/>
              </a:rPr>
            </a:fld>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pPr marL="0" marR="0" lvl="0" indent="0" algn="l" defTabSz="914400" rtl="0" eaLnBrk="0" fontAlgn="base" latinLnBrk="0" hangingPunct="0">
              <a:lnSpc>
                <a:spcPct val="100000"/>
              </a:lnSpc>
              <a:spcBef>
                <a:spcPct val="30000"/>
              </a:spcBef>
              <a:spcAft>
                <a:spcPct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3177" tIns="46589" rIns="93177" bIns="46589" rtlCol="0"/>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Click to edit Master text styles</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Second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Third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Fourth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Fifth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Footer Placeholder 5"/>
          <p:cNvSpPr>
            <a:spLocks noGrp="1"/>
          </p:cNvSpPr>
          <p:nvPr>
            <p:ph type="ftr" sz="quarter" idx="4"/>
          </p:nvPr>
        </p:nvSpPr>
        <p:spPr>
          <a:xfrm>
            <a:off x="0" y="8829675"/>
            <a:ext cx="3038475" cy="465138"/>
          </a:xfrm>
          <a:prstGeom prst="rect">
            <a:avLst/>
          </a:prstGeom>
        </p:spPr>
        <p:txBody>
          <a:bodyPr vert="horz" lIns="93177" tIns="46589" rIns="93177" bIns="46589" rtlCol="0" anchor="b"/>
          <a:lstStyle>
            <a:lvl1pPr algn="l" eaLnBrk="1" fontAlgn="auto" hangingPunct="1">
              <a:spcBef>
                <a:spcPts val="0"/>
              </a:spcBef>
              <a:spcAft>
                <a:spcPts val="0"/>
              </a:spcAft>
              <a:defRPr sz="1200">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wrap="square" lIns="93177" tIns="46589" rIns="93177" bIns="46589" numCol="1" anchor="b" anchorCtr="0" compatLnSpc="1"/>
          <a:lstStyle/>
          <a:p>
            <a:pPr lvl="0" algn="r" eaLnBrk="1" hangingPunct="1"/>
            <a:fld id="{9A0DB2DC-4C9A-4742-B13C-FB6460FD3503}" type="slidenum">
              <a:rPr lang="en-US" altLang="en-US" sz="1200" dirty="0"/>
            </a:fld>
            <a:endParaRPr lang="en-US" altLang="en-US" sz="1200" dirty="0"/>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Image Placeholder 1"/>
          <p:cNvSpPr>
            <a:spLocks noGrp="1" noRot="1" noChangeAspect="1" noTextEdit="1"/>
          </p:cNvSpPr>
          <p:nvPr>
            <p:ph type="sldImg"/>
          </p:nvPr>
        </p:nvSpPr>
        <p:spPr>
          <a:ln>
            <a:solidFill>
              <a:srgbClr val="000000">
                <a:alpha val="100000"/>
              </a:srgbClr>
            </a:solidFill>
            <a:miter lim="800000"/>
          </a:ln>
        </p:spPr>
      </p:sp>
      <p:sp>
        <p:nvSpPr>
          <p:cNvPr id="12291" name="Notes Placeholder 2"/>
          <p:cNvSpPr>
            <a:spLocks noGrp="1"/>
          </p:cNvSpPr>
          <p:nvPr>
            <p:ph type="body" idx="1"/>
          </p:nvPr>
        </p:nvSpPr>
        <p:spPr>
          <a:noFill/>
          <a:ln>
            <a:noFill/>
          </a:ln>
        </p:spPr>
        <p:txBody>
          <a:bodyPr wrap="square" lIns="93177" tIns="46589" rIns="93177" bIns="46589" anchor="t" anchorCtr="0"/>
          <a:lstStyle/>
          <a:p>
            <a:pPr lvl="0" eaLnBrk="1" hangingPunct="1">
              <a:spcBef>
                <a:spcPct val="0"/>
              </a:spcBef>
            </a:pPr>
            <a:endParaRPr lang="en-US" altLang="en-US" dirty="0"/>
          </a:p>
        </p:txBody>
      </p:sp>
      <p:sp>
        <p:nvSpPr>
          <p:cNvPr id="12292" name="Slide Number Placeholder 3"/>
          <p:cNvSpPr txBox="1">
            <a:spLocks noGrp="1"/>
          </p:cNvSpPr>
          <p:nvPr>
            <p:ph type="sldNum" sz="quarter"/>
          </p:nvPr>
        </p:nvSpPr>
        <p:spPr>
          <a:xfrm>
            <a:off x="3970338" y="8829675"/>
            <a:ext cx="3038475" cy="465138"/>
          </a:xfrm>
          <a:prstGeom prst="rect">
            <a:avLst/>
          </a:prstGeom>
          <a:noFill/>
          <a:ln w="9525">
            <a:noFill/>
          </a:ln>
        </p:spPr>
        <p:txBody>
          <a:bodyPr lIns="93177" tIns="46589" rIns="93177" bIns="46589" anchor="b" anchorCtr="0"/>
          <a:lstStyle/>
          <a:p>
            <a:pPr lvl="0" algn="r" eaLnBrk="1" hangingPunct="1"/>
            <a:fld id="{9A0DB2DC-4C9A-4742-B13C-FB6460FD3503}" type="slidenum">
              <a:rPr lang="en-US" altLang="en-US" sz="1200" dirty="0"/>
            </a:fld>
            <a:endParaRPr lang="en-US" altLang="en-US" sz="1200"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Footer Placeholder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9" name="Slide Number Placeholder 8"/>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Slide Number Placeholder 4"/>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Slide Number Placeholder 3"/>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vert="horz" wrap="square" lIns="91440" tIns="45720" rIns="91440" bIns="45720" numCol="1" rtlCol="0" anchor="t" anchorCtr="0" compatLnSpc="1">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Footer Placeholder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a:xfrm>
            <a:off x="457200" y="274638"/>
            <a:ext cx="8229600" cy="1143000"/>
          </a:xfrm>
          <a:prstGeom prst="rect">
            <a:avLst/>
          </a:prstGeom>
          <a:noFill/>
          <a:ln w="9525">
            <a:noFill/>
          </a:ln>
        </p:spPr>
        <p:txBody>
          <a:bodyPr anchor="ctr" anchorCtr="0"/>
          <a:lstStyle/>
          <a:p>
            <a:pPr lvl="0"/>
            <a:r>
              <a:rPr lang="en-US" altLang="en-US" dirty="0"/>
              <a:t>Click to edit Master title style</a:t>
            </a:r>
            <a:endParaRPr lang="en-US" altLang="en-US" dirty="0"/>
          </a:p>
        </p:txBody>
      </p:sp>
      <p:sp>
        <p:nvSpPr>
          <p:cNvPr id="1027" name="Text Placeholder 2"/>
          <p:cNvSpPr>
            <a:spLocks noGrp="1"/>
          </p:cNvSpPr>
          <p:nvPr>
            <p:ph type="body" idx="1"/>
          </p:nvPr>
        </p:nvSpPr>
        <p:spPr>
          <a:xfrm>
            <a:off x="457200" y="1600200"/>
            <a:ext cx="8229600" cy="4525963"/>
          </a:xfrm>
          <a:prstGeom prst="rect">
            <a:avLst/>
          </a:prstGeom>
          <a:noFill/>
          <a:ln w="9525">
            <a:noFill/>
          </a:ln>
        </p:spPr>
        <p:txBody>
          <a:bodyPr/>
          <a:lstStyle/>
          <a:p>
            <a:pPr lvl="0"/>
            <a:r>
              <a:rPr lang="en-US" altLang="en-US" dirty="0"/>
              <a:t>Click to edit Master text styles</a:t>
            </a:r>
            <a:endParaRPr lang="en-US" altLang="en-US" dirty="0"/>
          </a:p>
          <a:p>
            <a:pPr lvl="1"/>
            <a:r>
              <a:rPr lang="en-US" altLang="en-US" dirty="0"/>
              <a:t>Second level</a:t>
            </a:r>
            <a:endParaRPr lang="en-US" altLang="en-US" dirty="0"/>
          </a:p>
          <a:p>
            <a:pPr lvl="2"/>
            <a:r>
              <a:rPr lang="en-US" altLang="en-US" dirty="0"/>
              <a:t>Third level</a:t>
            </a:r>
            <a:endParaRPr lang="en-US" altLang="en-US" dirty="0"/>
          </a:p>
          <a:p>
            <a:pPr lvl="3"/>
            <a:r>
              <a:rPr lang="en-US" altLang="en-US" dirty="0"/>
              <a:t>Fourth level</a:t>
            </a:r>
            <a:endParaRPr lang="en-US" altLang="en-US" dirty="0"/>
          </a:p>
          <a:p>
            <a:pPr lvl="4"/>
            <a:r>
              <a:rPr lang="en-US" altLang="en-US" dirty="0"/>
              <a:t>Fifth level</a:t>
            </a:r>
            <a:endParaRPr lang="en-US" alt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09B18DDD-949B-4B66-BED2-5C8A6BCD6F11}" type="datetime1">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fld>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0" normalizeH="0" baseline="0" noProof="0">
                <a:ln>
                  <a:noFill/>
                </a:ln>
                <a:solidFill>
                  <a:schemeClr val="tx1">
                    <a:tint val="75000"/>
                  </a:schemeClr>
                </a:solidFill>
                <a:effectLst/>
                <a:uLnTx/>
                <a:uFillTx/>
                <a:latin typeface="+mn-lt"/>
                <a:ea typeface="+mn-ea"/>
                <a:cs typeface="+mn-cs"/>
              </a:rPr>
              <a:t>Title of the Project</a:t>
            </a:r>
            <a:endParaRPr kumimoji="0" 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lstStyle>
            <a:lvl1pPr algn="r">
              <a:defRPr sz="1200">
                <a:solidFill>
                  <a:srgbClr val="898989"/>
                </a:solidFill>
              </a:defRPr>
            </a:lvl1p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defRPr>
      </a:lvl2pPr>
      <a:lvl3pPr algn="ctr" rtl="0" eaLnBrk="0" fontAlgn="base" hangingPunct="0">
        <a:spcBef>
          <a:spcPct val="0"/>
        </a:spcBef>
        <a:spcAft>
          <a:spcPct val="0"/>
        </a:spcAft>
        <a:defRPr sz="4400">
          <a:solidFill>
            <a:schemeClr val="tx1"/>
          </a:solidFill>
          <a:latin typeface="Calibri" panose="020F0502020204030204" pitchFamily="34" charset="0"/>
        </a:defRPr>
      </a:lvl3pPr>
      <a:lvl4pPr algn="ctr" rtl="0" eaLnBrk="0" fontAlgn="base" hangingPunct="0">
        <a:spcBef>
          <a:spcPct val="0"/>
        </a:spcBef>
        <a:spcAft>
          <a:spcPct val="0"/>
        </a:spcAft>
        <a:defRPr sz="4400">
          <a:solidFill>
            <a:schemeClr val="tx1"/>
          </a:solidFill>
          <a:latin typeface="Calibri" panose="020F0502020204030204" pitchFamily="34" charset="0"/>
        </a:defRPr>
      </a:lvl4pPr>
      <a:lvl5pPr algn="ctr" rtl="0" eaLnBrk="0" fontAlgn="base" hangingPunct="0">
        <a:spcBef>
          <a:spcPct val="0"/>
        </a:spcBef>
        <a:spcAft>
          <a:spcPct val="0"/>
        </a:spcAft>
        <a:defRPr sz="4400">
          <a:solidFill>
            <a:schemeClr val="tx1"/>
          </a:solidFill>
          <a:latin typeface="Calibri" panose="020F0502020204030204" pitchFamily="34" charset="0"/>
        </a:defRPr>
      </a:lvl5pPr>
      <a:lvl6pPr marL="457200" algn="ctr" rtl="0" fontAlgn="base">
        <a:spcBef>
          <a:spcPct val="0"/>
        </a:spcBef>
        <a:spcAft>
          <a:spcPct val="0"/>
        </a:spcAft>
        <a:defRPr sz="4400">
          <a:solidFill>
            <a:schemeClr val="tx1"/>
          </a:solidFill>
          <a:latin typeface="Calibri" panose="020F0502020204030204" pitchFamily="34" charset="0"/>
        </a:defRPr>
      </a:lvl6pPr>
      <a:lvl7pPr marL="914400" algn="ctr" rtl="0" fontAlgn="base">
        <a:spcBef>
          <a:spcPct val="0"/>
        </a:spcBef>
        <a:spcAft>
          <a:spcPct val="0"/>
        </a:spcAft>
        <a:defRPr sz="4400">
          <a:solidFill>
            <a:schemeClr val="tx1"/>
          </a:solidFill>
          <a:latin typeface="Calibri" panose="020F0502020204030204" pitchFamily="34" charset="0"/>
        </a:defRPr>
      </a:lvl7pPr>
      <a:lvl8pPr marL="1371600" algn="ctr" rtl="0" fontAlgn="base">
        <a:spcBef>
          <a:spcPct val="0"/>
        </a:spcBef>
        <a:spcAft>
          <a:spcPct val="0"/>
        </a:spcAft>
        <a:defRPr sz="4400">
          <a:solidFill>
            <a:schemeClr val="tx1"/>
          </a:solidFill>
          <a:latin typeface="Calibri" panose="020F0502020204030204" pitchFamily="34" charset="0"/>
        </a:defRPr>
      </a:lvl8pPr>
      <a:lvl9pPr marL="1828800" algn="ctr" rtl="0" fontAlgn="base">
        <a:spcBef>
          <a:spcPct val="0"/>
        </a:spcBef>
        <a:spcAft>
          <a:spcPct val="0"/>
        </a:spcAft>
        <a:defRPr sz="4400">
          <a:solidFill>
            <a:schemeClr val="tx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jpeg"/><Relationship Id="rId1"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96913" y="2794000"/>
            <a:ext cx="7772400" cy="968375"/>
          </a:xfrm>
        </p:spPr>
        <p:txBody>
          <a:bodyPr vert="horz" wrap="square" lIns="91440" tIns="45720" rIns="91440" bIns="45720" numCol="1" rtlCol="0" anchor="ctr" anchorCtr="0" compatLnSpc="1">
            <a:no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IN" altLang="en-US" sz="2400" b="1" i="0" u="none" strike="noStrike" kern="1200" cap="none" spc="0" normalizeH="0" baseline="0" noProof="0" dirty="0">
                <a:ln>
                  <a:noFill/>
                </a:ln>
                <a:solidFill>
                  <a:schemeClr val="bg2">
                    <a:lumMod val="10000"/>
                  </a:schemeClr>
                </a:solidFill>
                <a:effectLst/>
                <a:uLnTx/>
                <a:uFillTx/>
                <a:latin typeface="Bookman Old Style" panose="02050604050505020204" pitchFamily="18" charset="0"/>
                <a:ea typeface="+mj-ea"/>
                <a:cs typeface="+mj-cs"/>
              </a:rPr>
              <a:t>IOMP </a:t>
            </a:r>
            <a:r>
              <a:rPr kumimoji="0" lang="en-US" sz="2400" b="1" i="0" u="none" strike="noStrike" kern="1200" cap="none" spc="0" normalizeH="0" baseline="0" noProof="0" dirty="0">
                <a:ln>
                  <a:noFill/>
                </a:ln>
                <a:solidFill>
                  <a:schemeClr val="bg2">
                    <a:lumMod val="10000"/>
                  </a:schemeClr>
                </a:solidFill>
                <a:effectLst/>
                <a:uLnTx/>
                <a:uFillTx/>
                <a:latin typeface="Bookman Old Style" panose="02050604050505020204" pitchFamily="18" charset="0"/>
                <a:ea typeface="+mj-ea"/>
                <a:cs typeface="+mj-cs"/>
              </a:rPr>
              <a:t>P</a:t>
            </a:r>
            <a:r>
              <a:rPr kumimoji="0" lang="en-IN" altLang="en-US" sz="2400" b="1" i="0" u="none" strike="noStrike" kern="1200" cap="none" spc="0" normalizeH="0" baseline="0" noProof="0" dirty="0">
                <a:ln>
                  <a:noFill/>
                </a:ln>
                <a:solidFill>
                  <a:schemeClr val="bg2">
                    <a:lumMod val="10000"/>
                  </a:schemeClr>
                </a:solidFill>
                <a:effectLst/>
                <a:uLnTx/>
                <a:uFillTx/>
                <a:latin typeface="Bookman Old Style" panose="02050604050505020204" pitchFamily="18" charset="0"/>
                <a:ea typeface="+mj-ea"/>
                <a:cs typeface="+mj-cs"/>
              </a:rPr>
              <a:t>ROJECT</a:t>
            </a:r>
            <a:br>
              <a:rPr kumimoji="0" lang="en-US" sz="2400" b="1" i="0" u="none" strike="noStrike" kern="1200" cap="none" spc="0" normalizeH="0" baseline="0" noProof="0" dirty="0">
                <a:ln>
                  <a:noFill/>
                </a:ln>
                <a:solidFill>
                  <a:schemeClr val="bg2">
                    <a:lumMod val="10000"/>
                  </a:schemeClr>
                </a:solidFill>
                <a:effectLst/>
                <a:uLnTx/>
                <a:uFillTx/>
                <a:latin typeface="Bookman Old Style" panose="02050604050505020204" pitchFamily="18" charset="0"/>
                <a:ea typeface="+mj-ea"/>
                <a:cs typeface="+mj-cs"/>
              </a:rPr>
            </a:br>
            <a:r>
              <a:rPr kumimoji="0" lang="en-IN" altLang="en-US" sz="2400" b="1" i="0" u="none" strike="noStrike" kern="1200" cap="none" spc="0" normalizeH="0" baseline="0" noProof="0" dirty="0">
                <a:ln>
                  <a:noFill/>
                </a:ln>
                <a:solidFill>
                  <a:schemeClr val="bg2">
                    <a:lumMod val="10000"/>
                  </a:schemeClr>
                </a:solidFill>
                <a:effectLst/>
                <a:uLnTx/>
                <a:uFillTx/>
                <a:latin typeface="Bookman Old Style" panose="02050604050505020204" pitchFamily="18" charset="0"/>
                <a:ea typeface="+mj-ea"/>
                <a:cs typeface="+mj-cs"/>
              </a:rPr>
              <a:t>IOT BASED AIR POLLUTION MONITOR</a:t>
            </a:r>
            <a:endParaRPr kumimoji="0" lang="en-IN" altLang="en-US" sz="2400" b="1" i="0" u="none" strike="noStrike" kern="1200" cap="none" spc="0" normalizeH="0" baseline="0" noProof="0" dirty="0">
              <a:ln>
                <a:noFill/>
              </a:ln>
              <a:solidFill>
                <a:schemeClr val="bg2">
                  <a:lumMod val="10000"/>
                </a:schemeClr>
              </a:solidFill>
              <a:effectLst/>
              <a:uLnTx/>
              <a:uFillTx/>
              <a:latin typeface="Bookman Old Style" panose="02050604050505020204" pitchFamily="18" charset="0"/>
              <a:ea typeface="+mj-ea"/>
              <a:cs typeface="+mj-cs"/>
            </a:endParaRPr>
          </a:p>
        </p:txBody>
      </p:sp>
      <p:sp>
        <p:nvSpPr>
          <p:cNvPr id="7" name="Subtitle 6"/>
          <p:cNvSpPr>
            <a:spLocks noGrp="1"/>
          </p:cNvSpPr>
          <p:nvPr>
            <p:ph type="subTitle" idx="1"/>
          </p:nvPr>
        </p:nvSpPr>
        <p:spPr>
          <a:xfrm>
            <a:off x="1295400" y="3922713"/>
            <a:ext cx="7162800" cy="2433638"/>
          </a:xfrm>
        </p:spPr>
        <p:txBody>
          <a:bodyPr vert="horz" wrap="square" lIns="91440" tIns="45720" rIns="91440" bIns="45720" numCol="1" rtlCol="0" anchor="t" anchorCtr="0" compatLnSpc="1">
            <a:normAutofit/>
          </a:bodyPr>
          <a:lstStyle/>
          <a:p>
            <a:pPr marL="0" marR="0" lvl="0" indent="0" algn="ctr"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US" sz="3600" b="1" i="0" u="none" strike="noStrike" kern="1200" cap="none" spc="0" normalizeH="0" baseline="0" noProof="0" dirty="0">
                <a:ln>
                  <a:noFill/>
                </a:ln>
                <a:solidFill>
                  <a:schemeClr val="accent3">
                    <a:lumMod val="50000"/>
                  </a:schemeClr>
                </a:solidFill>
                <a:effectLst/>
                <a:uLnTx/>
                <a:uFillTx/>
                <a:latin typeface="+mn-lt"/>
                <a:ea typeface="+mn-ea"/>
                <a:cs typeface="+mn-cs"/>
              </a:rPr>
              <a:t>Presented by </a:t>
            </a:r>
            <a:r>
              <a:rPr kumimoji="0" lang="en-IN" altLang="en-US" sz="3600" b="1" i="0" u="none" strike="noStrike" kern="1200" cap="none" spc="0" normalizeH="0" baseline="0" noProof="0" dirty="0">
                <a:ln>
                  <a:noFill/>
                </a:ln>
                <a:solidFill>
                  <a:schemeClr val="accent3">
                    <a:lumMod val="50000"/>
                  </a:schemeClr>
                </a:solidFill>
                <a:effectLst/>
                <a:uLnTx/>
                <a:uFillTx/>
                <a:latin typeface="+mn-lt"/>
                <a:ea typeface="+mn-ea"/>
                <a:cs typeface="+mn-cs"/>
              </a:rPr>
              <a:t> (B-14)</a:t>
            </a:r>
            <a:endParaRPr kumimoji="0" lang="en-US" sz="3600" b="1" i="0" u="none" strike="noStrike" kern="1200" cap="none" spc="0" normalizeH="0" baseline="0" noProof="0" dirty="0">
              <a:ln>
                <a:noFill/>
              </a:ln>
              <a:solidFill>
                <a:schemeClr val="accent3">
                  <a:lumMod val="50000"/>
                </a:schemeClr>
              </a:solidFill>
              <a:effectLst/>
              <a:uLnTx/>
              <a:uFillTx/>
              <a:latin typeface="+mn-lt"/>
              <a:ea typeface="+mn-ea"/>
              <a:cs typeface="+mn-cs"/>
            </a:endParaRPr>
          </a:p>
          <a:p>
            <a:pPr marL="0" marR="0" lvl="0" indent="0" algn="r"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IN" altLang="en-US" sz="2600" b="0" i="1" u="none" strike="noStrike" kern="1200" cap="none" spc="0" normalizeH="0" baseline="0" noProof="0" dirty="0">
                <a:ln>
                  <a:noFill/>
                </a:ln>
                <a:solidFill>
                  <a:schemeClr val="accent2">
                    <a:lumMod val="75000"/>
                  </a:schemeClr>
                </a:solidFill>
                <a:effectLst/>
                <a:uLnTx/>
                <a:uFillTx/>
                <a:latin typeface="+mn-lt"/>
                <a:ea typeface="+mn-ea"/>
                <a:cs typeface="+mn-cs"/>
              </a:rPr>
              <a:t>     MAHI SRIJA</a:t>
            </a:r>
            <a:r>
              <a:rPr kumimoji="0" lang="en-US" sz="2600" b="0" i="1" u="none" strike="noStrike" kern="1200" cap="none" spc="0" normalizeH="0" baseline="0" noProof="0" dirty="0">
                <a:ln>
                  <a:noFill/>
                </a:ln>
                <a:solidFill>
                  <a:schemeClr val="accent2">
                    <a:lumMod val="75000"/>
                  </a:schemeClr>
                </a:solidFill>
                <a:effectLst/>
                <a:uLnTx/>
                <a:uFillTx/>
                <a:latin typeface="+mn-lt"/>
                <a:ea typeface="+mn-ea"/>
                <a:cs typeface="+mn-cs"/>
              </a:rPr>
              <a:t>(</a:t>
            </a:r>
            <a:r>
              <a:rPr kumimoji="0" lang="en-IN" altLang="en-US" sz="2600" b="0" i="1" u="none" strike="noStrike" kern="1200" cap="none" spc="0" normalizeH="0" baseline="0" noProof="0" dirty="0">
                <a:ln>
                  <a:noFill/>
                </a:ln>
                <a:solidFill>
                  <a:schemeClr val="accent2">
                    <a:lumMod val="75000"/>
                  </a:schemeClr>
                </a:solidFill>
                <a:effectLst/>
                <a:uLnTx/>
                <a:uFillTx/>
                <a:latin typeface="+mn-lt"/>
                <a:ea typeface="+mn-ea"/>
                <a:cs typeface="+mn-cs"/>
              </a:rPr>
              <a:t>22VE1A0492</a:t>
            </a:r>
            <a:r>
              <a:rPr kumimoji="0" lang="en-US" sz="2600" b="0" i="1" u="none" strike="noStrike" kern="1200" cap="none" spc="0" normalizeH="0" baseline="0" noProof="0" dirty="0">
                <a:ln>
                  <a:noFill/>
                </a:ln>
                <a:solidFill>
                  <a:schemeClr val="accent2">
                    <a:lumMod val="75000"/>
                  </a:schemeClr>
                </a:solidFill>
                <a:effectLst/>
                <a:uLnTx/>
                <a:uFillTx/>
                <a:latin typeface="+mn-lt"/>
                <a:ea typeface="+mn-ea"/>
                <a:cs typeface="+mn-cs"/>
              </a:rPr>
              <a:t>)</a:t>
            </a:r>
            <a:endParaRPr kumimoji="0" lang="en-US" sz="2600" b="0" i="1" u="none" strike="noStrike" kern="1200" cap="none" spc="0" normalizeH="0" baseline="0" noProof="0" dirty="0">
              <a:ln>
                <a:noFill/>
              </a:ln>
              <a:solidFill>
                <a:schemeClr val="accent2">
                  <a:lumMod val="75000"/>
                </a:schemeClr>
              </a:solidFill>
              <a:effectLst/>
              <a:uLnTx/>
              <a:uFillTx/>
              <a:latin typeface="+mn-lt"/>
              <a:ea typeface="+mn-ea"/>
              <a:cs typeface="+mn-cs"/>
            </a:endParaRPr>
          </a:p>
          <a:p>
            <a:pPr marL="0" marR="0" lvl="0" indent="0" algn="r"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IN" altLang="en-US" sz="2600" b="0" i="1" u="none" strike="noStrike" kern="1200" cap="none" spc="0" normalizeH="0" baseline="0" noProof="0" dirty="0">
                <a:ln>
                  <a:noFill/>
                </a:ln>
                <a:solidFill>
                  <a:schemeClr val="accent2">
                    <a:lumMod val="75000"/>
                  </a:schemeClr>
                </a:solidFill>
                <a:effectLst/>
                <a:uLnTx/>
                <a:uFillTx/>
                <a:latin typeface="+mn-lt"/>
                <a:ea typeface="+mn-ea"/>
                <a:cs typeface="+mn-cs"/>
              </a:rPr>
              <a:t>A.ALEKHYA</a:t>
            </a:r>
            <a:r>
              <a:rPr kumimoji="0" lang="en-US" sz="2600" b="0" i="1" u="none" strike="noStrike" kern="1200" cap="none" spc="0" normalizeH="0" baseline="0" noProof="0" dirty="0">
                <a:ln>
                  <a:noFill/>
                </a:ln>
                <a:solidFill>
                  <a:schemeClr val="accent2">
                    <a:lumMod val="75000"/>
                  </a:schemeClr>
                </a:solidFill>
                <a:effectLst/>
                <a:uLnTx/>
                <a:uFillTx/>
                <a:latin typeface="+mn-lt"/>
                <a:ea typeface="+mn-ea"/>
                <a:cs typeface="+mn-cs"/>
              </a:rPr>
              <a:t>(</a:t>
            </a:r>
            <a:r>
              <a:rPr kumimoji="0" lang="en-IN" altLang="en-US" sz="2600" b="0" i="1" u="none" strike="noStrike" kern="1200" cap="none" spc="0" normalizeH="0" baseline="0" noProof="0" dirty="0">
                <a:ln>
                  <a:noFill/>
                </a:ln>
                <a:solidFill>
                  <a:schemeClr val="accent2">
                    <a:lumMod val="75000"/>
                  </a:schemeClr>
                </a:solidFill>
                <a:effectLst/>
                <a:uLnTx/>
                <a:uFillTx/>
                <a:latin typeface="+mn-lt"/>
                <a:ea typeface="+mn-ea"/>
                <a:cs typeface="+mn-cs"/>
              </a:rPr>
              <a:t>22VE1A0470</a:t>
            </a:r>
            <a:r>
              <a:rPr kumimoji="0" lang="en-US" sz="2600" b="0" i="1" u="none" strike="noStrike" kern="1200" cap="none" spc="0" normalizeH="0" baseline="0" noProof="0" dirty="0">
                <a:ln>
                  <a:noFill/>
                </a:ln>
                <a:solidFill>
                  <a:schemeClr val="accent2">
                    <a:lumMod val="75000"/>
                  </a:schemeClr>
                </a:solidFill>
                <a:effectLst/>
                <a:uLnTx/>
                <a:uFillTx/>
                <a:latin typeface="+mn-lt"/>
                <a:ea typeface="+mn-ea"/>
                <a:cs typeface="+mn-cs"/>
              </a:rPr>
              <a:t>)</a:t>
            </a:r>
            <a:endParaRPr kumimoji="0" lang="en-US" sz="2600" b="0" i="1" u="none" strike="noStrike" kern="1200" cap="none" spc="0" normalizeH="0" baseline="0" noProof="0" dirty="0">
              <a:ln>
                <a:noFill/>
              </a:ln>
              <a:solidFill>
                <a:schemeClr val="accent2">
                  <a:lumMod val="75000"/>
                </a:schemeClr>
              </a:solidFill>
              <a:effectLst/>
              <a:uLnTx/>
              <a:uFillTx/>
              <a:latin typeface="+mn-lt"/>
              <a:ea typeface="+mn-ea"/>
              <a:cs typeface="+mn-cs"/>
            </a:endParaRPr>
          </a:p>
          <a:p>
            <a:pPr marL="0" marR="0" lvl="0" indent="0" algn="r"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IN" altLang="en-US" sz="2600" b="0" i="1" u="none" strike="noStrike" kern="1200" cap="none" spc="0" normalizeH="0" baseline="0" noProof="0" dirty="0">
                <a:ln>
                  <a:noFill/>
                </a:ln>
                <a:solidFill>
                  <a:schemeClr val="accent2">
                    <a:lumMod val="75000"/>
                  </a:schemeClr>
                </a:solidFill>
                <a:effectLst/>
                <a:uLnTx/>
                <a:uFillTx/>
                <a:latin typeface="+mn-lt"/>
                <a:ea typeface="+mn-ea"/>
                <a:cs typeface="+mn-cs"/>
              </a:rPr>
              <a:t>S.GANESH</a:t>
            </a:r>
            <a:r>
              <a:rPr kumimoji="0" lang="en-US" sz="2600" b="0" i="1" u="none" strike="noStrike" kern="1200" cap="none" spc="0" normalizeH="0" baseline="0" noProof="0" dirty="0">
                <a:ln>
                  <a:noFill/>
                </a:ln>
                <a:solidFill>
                  <a:schemeClr val="accent2">
                    <a:lumMod val="75000"/>
                  </a:schemeClr>
                </a:solidFill>
                <a:effectLst/>
                <a:uLnTx/>
                <a:uFillTx/>
                <a:latin typeface="+mn-lt"/>
                <a:ea typeface="+mn-ea"/>
                <a:cs typeface="+mn-cs"/>
              </a:rPr>
              <a:t>(</a:t>
            </a:r>
            <a:r>
              <a:rPr kumimoji="0" lang="en-IN" altLang="en-US" sz="2600" b="0" i="1" u="none" strike="noStrike" kern="1200" cap="none" spc="0" normalizeH="0" baseline="0" noProof="0" dirty="0">
                <a:ln>
                  <a:noFill/>
                </a:ln>
                <a:solidFill>
                  <a:schemeClr val="accent2">
                    <a:lumMod val="75000"/>
                  </a:schemeClr>
                </a:solidFill>
                <a:effectLst/>
                <a:uLnTx/>
                <a:uFillTx/>
                <a:latin typeface="+mn-lt"/>
                <a:ea typeface="+mn-ea"/>
                <a:cs typeface="+mn-cs"/>
              </a:rPr>
              <a:t>22VE1A04B8</a:t>
            </a:r>
            <a:r>
              <a:rPr kumimoji="0" lang="en-US" sz="2600" b="0" i="1" u="none" strike="noStrike" kern="1200" cap="none" spc="0" normalizeH="0" baseline="0" noProof="0" dirty="0">
                <a:ln>
                  <a:noFill/>
                </a:ln>
                <a:solidFill>
                  <a:schemeClr val="accent2">
                    <a:lumMod val="75000"/>
                  </a:schemeClr>
                </a:solidFill>
                <a:effectLst/>
                <a:uLnTx/>
                <a:uFillTx/>
                <a:latin typeface="+mn-lt"/>
                <a:ea typeface="+mn-ea"/>
                <a:cs typeface="+mn-cs"/>
              </a:rPr>
              <a:t>)</a:t>
            </a:r>
            <a:endParaRPr kumimoji="0" lang="en-US" sz="2600" b="0" i="1" u="none" strike="noStrike" kern="1200" cap="none" spc="0" normalizeH="0" baseline="0" noProof="0" dirty="0">
              <a:ln>
                <a:noFill/>
              </a:ln>
              <a:solidFill>
                <a:schemeClr val="accent2">
                  <a:lumMod val="75000"/>
                </a:schemeClr>
              </a:solidFill>
              <a:effectLst/>
              <a:uLnTx/>
              <a:uFillTx/>
              <a:latin typeface="+mn-lt"/>
              <a:ea typeface="+mn-ea"/>
              <a:cs typeface="+mn-cs"/>
            </a:endParaRPr>
          </a:p>
        </p:txBody>
      </p:sp>
      <p:sp>
        <p:nvSpPr>
          <p:cNvPr id="2053" name="Slide Number Placeholder 2"/>
          <p:cNvSpPr txBox="1">
            <a:spLocks noGrp="1"/>
          </p:cNvSpPr>
          <p:nvPr>
            <p:ph type="sldNum" sz="quarter" idx="12"/>
          </p:nvPr>
        </p:nvSpPr>
        <p:spPr>
          <a:noFill/>
          <a:ln>
            <a:noFill/>
          </a:ln>
        </p:spPr>
        <p:txBody>
          <a:bodyPr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Calibri" panose="020F0502020204030204" pitchFamily="34" charset="0"/>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stStyle>
          <a:p>
            <a:pPr lvl="0" algn="r" eaLnBrk="1" hangingPunct="1"/>
            <a:fld id="{9A0DB2DC-4C9A-4742-B13C-FB6460FD3503}" type="slidenum">
              <a:rPr lang="en-US" altLang="en-US" sz="1200" dirty="0">
                <a:solidFill>
                  <a:srgbClr val="898989"/>
                </a:solidFill>
              </a:rPr>
            </a:fld>
            <a:endParaRPr lang="en-US" altLang="en-US" sz="1200" dirty="0">
              <a:solidFill>
                <a:srgbClr val="898989"/>
              </a:solidFill>
            </a:endParaRPr>
          </a:p>
        </p:txBody>
      </p:sp>
      <p:sp>
        <p:nvSpPr>
          <p:cNvPr id="8" name="Title 3"/>
          <p:cNvSpPr txBox="1"/>
          <p:nvPr/>
        </p:nvSpPr>
        <p:spPr>
          <a:xfrm>
            <a:off x="-4762" y="1054100"/>
            <a:ext cx="9144000" cy="1470025"/>
          </a:xfrm>
          <a:prstGeom prst="rect">
            <a:avLst/>
          </a:prstGeom>
        </p:spPr>
        <p:txBody>
          <a:bodyPr anchor="ct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defRPr/>
            </a:pPr>
            <a:endParaRPr kumimoji="0" lang="en-US" sz="2400" b="1" i="0" u="none" strike="noStrike" kern="1200" cap="none" spc="0" normalizeH="0" baseline="0" noProof="0" dirty="0">
              <a:ln>
                <a:noFill/>
              </a:ln>
              <a:solidFill>
                <a:srgbClr val="C00000"/>
              </a:solidFill>
              <a:effectLst/>
              <a:uLnTx/>
              <a:uFillTx/>
              <a:latin typeface="Bookman Old Style" panose="02050604050505020204" pitchFamily="18" charset="0"/>
              <a:ea typeface="+mj-ea"/>
              <a:cs typeface="+mj-cs"/>
            </a:endParaRPr>
          </a:p>
          <a:p>
            <a:pPr marL="0" marR="0" lvl="0" indent="0" algn="ctr" defTabSz="914400" rtl="0" eaLnBrk="1" fontAlgn="auto" latinLnBrk="0" hangingPunct="1">
              <a:lnSpc>
                <a:spcPct val="100000"/>
              </a:lnSpc>
              <a:spcBef>
                <a:spcPct val="0"/>
              </a:spcBef>
              <a:spcAft>
                <a:spcPts val="0"/>
              </a:spcAft>
              <a:buClrTx/>
              <a:buSzTx/>
              <a:buFontTx/>
              <a:buNone/>
              <a:defRPr/>
            </a:pPr>
            <a:endParaRPr kumimoji="0" lang="en-US" sz="2400" b="1" i="0" u="none" strike="noStrike" kern="1200" cap="none" spc="0" normalizeH="0" baseline="0" noProof="0" dirty="0">
              <a:ln>
                <a:noFill/>
              </a:ln>
              <a:solidFill>
                <a:schemeClr val="accent4">
                  <a:lumMod val="75000"/>
                </a:schemeClr>
              </a:solidFill>
              <a:effectLst/>
              <a:uLnTx/>
              <a:uFillTx/>
              <a:latin typeface="Bookman Old Style" panose="02050604050505020204" pitchFamily="18" charset="0"/>
              <a:ea typeface="+mj-ea"/>
              <a:cs typeface="+mj-cs"/>
            </a:endParaRPr>
          </a:p>
        </p:txBody>
      </p:sp>
      <p:pic>
        <p:nvPicPr>
          <p:cNvPr id="2056" name="Picture 12" descr="Sreyas Logo-New"/>
          <p:cNvPicPr>
            <a:picLocks noChangeAspect="1"/>
          </p:cNvPicPr>
          <p:nvPr/>
        </p:nvPicPr>
        <p:blipFill>
          <a:blip r:embed="rId1"/>
          <a:stretch>
            <a:fillRect/>
          </a:stretch>
        </p:blipFill>
        <p:spPr>
          <a:xfrm>
            <a:off x="417513" y="981075"/>
            <a:ext cx="1323975" cy="1076325"/>
          </a:xfrm>
          <a:prstGeom prst="rect">
            <a:avLst/>
          </a:prstGeom>
          <a:noFill/>
          <a:ln w="9525">
            <a:noFill/>
          </a:ln>
        </p:spPr>
      </p:pic>
      <p:cxnSp>
        <p:nvCxnSpPr>
          <p:cNvPr id="2057" name="AutoShape 11"/>
          <p:cNvCxnSpPr/>
          <p:nvPr/>
        </p:nvCxnSpPr>
        <p:spPr>
          <a:xfrm>
            <a:off x="341313" y="2133600"/>
            <a:ext cx="7775575" cy="0"/>
          </a:xfrm>
          <a:prstGeom prst="straightConnector1">
            <a:avLst/>
          </a:prstGeom>
          <a:ln w="19050" cap="flat" cmpd="sng">
            <a:solidFill>
              <a:srgbClr val="3399FF"/>
            </a:solidFill>
            <a:prstDash val="solid"/>
            <a:headEnd type="none" w="med" len="med"/>
            <a:tailEnd type="none" w="med" len="med"/>
          </a:ln>
        </p:spPr>
      </p:cxnSp>
      <p:cxnSp>
        <p:nvCxnSpPr>
          <p:cNvPr id="2058" name="AutoShape 10"/>
          <p:cNvCxnSpPr/>
          <p:nvPr/>
        </p:nvCxnSpPr>
        <p:spPr>
          <a:xfrm>
            <a:off x="341313" y="2203450"/>
            <a:ext cx="7775575" cy="0"/>
          </a:xfrm>
          <a:prstGeom prst="straightConnector1">
            <a:avLst/>
          </a:prstGeom>
          <a:ln w="19050" cap="flat" cmpd="sng">
            <a:solidFill>
              <a:srgbClr val="E36C0A"/>
            </a:solidFill>
            <a:prstDash val="solid"/>
            <a:headEnd type="none" w="med" len="med"/>
            <a:tailEnd type="none" w="med" len="med"/>
          </a:ln>
        </p:spPr>
      </p:cxnSp>
      <p:sp>
        <p:nvSpPr>
          <p:cNvPr id="2059" name="Rectangle 13"/>
          <p:cNvSpPr/>
          <p:nvPr/>
        </p:nvSpPr>
        <p:spPr>
          <a:xfrm>
            <a:off x="152400" y="152400"/>
            <a:ext cx="9144000" cy="457200"/>
          </a:xfrm>
          <a:prstGeom prst="rect">
            <a:avLst/>
          </a:prstGeom>
          <a:noFill/>
          <a:ln w="9525">
            <a:noFill/>
          </a:ln>
        </p:spPr>
        <p:txBody>
          <a:bodyPr wrap="none" anchor="ctr" anchorCtr="0">
            <a:spAutoFit/>
          </a:bodyPr>
          <a:lstStyle/>
          <a:p>
            <a:endParaRPr lang="en-IN" altLang="x-none" dirty="0">
              <a:latin typeface="Calibri" panose="020F0502020204030204" pitchFamily="34" charset="0"/>
            </a:endParaRPr>
          </a:p>
        </p:txBody>
      </p:sp>
      <p:sp>
        <p:nvSpPr>
          <p:cNvPr id="2060" name="Rectangle 14"/>
          <p:cNvSpPr/>
          <p:nvPr/>
        </p:nvSpPr>
        <p:spPr>
          <a:xfrm>
            <a:off x="1828800" y="1755775"/>
            <a:ext cx="6858000" cy="400050"/>
          </a:xfrm>
          <a:prstGeom prst="rect">
            <a:avLst/>
          </a:prstGeom>
          <a:noFill/>
          <a:ln w="9525">
            <a:noFill/>
          </a:ln>
        </p:spPr>
        <p:txBody>
          <a:bodyPr anchor="ctr" anchorCtr="0">
            <a:spAutoFit/>
          </a:bodyPr>
          <a:lstStyle/>
          <a:p>
            <a:pPr indent="457200">
              <a:buNone/>
            </a:pPr>
            <a:r>
              <a:rPr lang="en-US" altLang="en-US" sz="2000" dirty="0">
                <a:latin typeface="Calibri" panose="020F0502020204030204" pitchFamily="34" charset="0"/>
                <a:cs typeface="Calibri" panose="020F0502020204030204" pitchFamily="34" charset="0"/>
              </a:rPr>
              <a:t>                       </a:t>
            </a:r>
            <a:endParaRPr lang="en-US" altLang="en-US" dirty="0">
              <a:latin typeface="Calibri" panose="020F0502020204030204" pitchFamily="34" charset="0"/>
              <a:ea typeface="Calibri" panose="020F0502020204030204" pitchFamily="34" charset="0"/>
            </a:endParaRPr>
          </a:p>
        </p:txBody>
      </p:sp>
      <p:sp>
        <p:nvSpPr>
          <p:cNvPr id="2061" name="Rectangle 15"/>
          <p:cNvSpPr/>
          <p:nvPr/>
        </p:nvSpPr>
        <p:spPr>
          <a:xfrm>
            <a:off x="152400" y="609600"/>
            <a:ext cx="9144000" cy="0"/>
          </a:xfrm>
          <a:prstGeom prst="rect">
            <a:avLst/>
          </a:prstGeom>
          <a:noFill/>
          <a:ln w="9525">
            <a:noFill/>
          </a:ln>
        </p:spPr>
        <p:txBody>
          <a:bodyPr wrap="none" anchor="ctr" anchorCtr="0">
            <a:spAutoFit/>
          </a:bodyPr>
          <a:lstStyle/>
          <a:p>
            <a:endParaRPr lang="en-IN" altLang="x-none" dirty="0">
              <a:latin typeface="Calibri" panose="020F0502020204030204" pitchFamily="34" charset="0"/>
            </a:endParaRPr>
          </a:p>
        </p:txBody>
      </p:sp>
      <p:sp>
        <p:nvSpPr>
          <p:cNvPr id="2062" name="Rectangle 12"/>
          <p:cNvSpPr/>
          <p:nvPr/>
        </p:nvSpPr>
        <p:spPr>
          <a:xfrm>
            <a:off x="914400" y="914400"/>
            <a:ext cx="7415213" cy="1169988"/>
          </a:xfrm>
          <a:prstGeom prst="rect">
            <a:avLst/>
          </a:prstGeom>
          <a:noFill/>
          <a:ln w="9525">
            <a:noFill/>
          </a:ln>
        </p:spPr>
        <p:txBody>
          <a:bodyPr>
            <a:spAutoFit/>
          </a:bodyPr>
          <a:lstStyle/>
          <a:p>
            <a:pPr indent="457200" algn="ctr">
              <a:buNone/>
            </a:pPr>
            <a:r>
              <a:rPr lang="en-US" altLang="en-US" sz="2400" b="1" dirty="0">
                <a:solidFill>
                  <a:srgbClr val="0070C0"/>
                </a:solidFill>
                <a:latin typeface="Calibri" panose="020F0502020204030204" pitchFamily="34" charset="0"/>
                <a:cs typeface="Calibri" panose="020F0502020204030204" pitchFamily="34" charset="0"/>
              </a:rPr>
              <a:t>Sreyas Institute of Engineering and Technology</a:t>
            </a:r>
            <a:endParaRPr lang="en-US" altLang="en-US" sz="600" dirty="0">
              <a:latin typeface="Calibri" panose="020F0502020204030204" pitchFamily="34" charset="0"/>
              <a:cs typeface="Calibri" panose="020F0502020204030204" pitchFamily="34" charset="0"/>
            </a:endParaRPr>
          </a:p>
          <a:p>
            <a:pPr indent="457200" algn="ctr">
              <a:buNone/>
            </a:pPr>
            <a:r>
              <a:rPr lang="en-US" altLang="en-US" b="1" i="1" dirty="0">
                <a:solidFill>
                  <a:srgbClr val="FF0000"/>
                </a:solidFill>
                <a:latin typeface="Sitka Heading" pitchFamily="2" charset="0"/>
                <a:cs typeface="Calibri" panose="020F0502020204030204" pitchFamily="34" charset="0"/>
              </a:rPr>
              <a:t>An Autonomous Institution</a:t>
            </a:r>
            <a:endParaRPr lang="en-US" altLang="en-US" sz="600" dirty="0">
              <a:latin typeface="Calibri" panose="020F0502020204030204" pitchFamily="34" charset="0"/>
            </a:endParaRPr>
          </a:p>
          <a:p>
            <a:pPr indent="457200" algn="ctr">
              <a:buNone/>
            </a:pPr>
            <a:r>
              <a:rPr lang="en-US" altLang="en-US" sz="1400" dirty="0">
                <a:latin typeface="Palatino Linotype" panose="02040502050505030304" pitchFamily="18" charset="0"/>
                <a:cs typeface="Calibri" panose="020F0502020204030204" pitchFamily="34" charset="0"/>
              </a:rPr>
              <a:t>Approved by AICTE, Affiliated to JNTUH</a:t>
            </a:r>
            <a:endParaRPr lang="en-US" altLang="en-US" sz="600" dirty="0">
              <a:latin typeface="Calibri" panose="020F0502020204030204" pitchFamily="34" charset="0"/>
            </a:endParaRPr>
          </a:p>
          <a:p>
            <a:pPr indent="457200">
              <a:buNone/>
            </a:pPr>
            <a:r>
              <a:rPr lang="en-US" altLang="en-US" sz="1400" dirty="0">
                <a:latin typeface="Palatino Linotype" panose="02040502050505030304" pitchFamily="18" charset="0"/>
                <a:cs typeface="Calibri" panose="020F0502020204030204" pitchFamily="34" charset="0"/>
              </a:rPr>
              <a:t>       Accredited by NAAC-A Grade, NBA (CSE, ECE &amp; ME) &amp; ISO 9001:2015 Certified</a:t>
            </a:r>
            <a:endParaRPr lang="en-US" altLang="en-US" sz="600" dirty="0">
              <a:latin typeface="Calibri" panose="020F0502020204030204" pitchFamily="34" charset="0"/>
            </a:endParaRPr>
          </a:p>
        </p:txBody>
      </p:sp>
      <p:pic>
        <p:nvPicPr>
          <p:cNvPr id="2063" name="Picture 12" descr="Sreyas Logo-New"/>
          <p:cNvPicPr>
            <a:picLocks noChangeAspect="1"/>
          </p:cNvPicPr>
          <p:nvPr/>
        </p:nvPicPr>
        <p:blipFill>
          <a:blip r:embed="rId2"/>
          <a:stretch>
            <a:fillRect/>
          </a:stretch>
        </p:blipFill>
        <p:spPr>
          <a:xfrm>
            <a:off x="8382000" y="22225"/>
            <a:ext cx="738188" cy="600075"/>
          </a:xfrm>
          <a:prstGeom prst="rect">
            <a:avLst/>
          </a:prstGeom>
          <a:noFill/>
          <a:ln w="9525">
            <a:noFill/>
          </a:ln>
        </p:spPr>
      </p:pic>
      <p:sp>
        <p:nvSpPr>
          <p:cNvPr id="2064" name="TextBox 15"/>
          <p:cNvSpPr txBox="1"/>
          <p:nvPr/>
        </p:nvSpPr>
        <p:spPr>
          <a:xfrm>
            <a:off x="304800" y="2362200"/>
            <a:ext cx="7848600" cy="338138"/>
          </a:xfrm>
          <a:prstGeom prst="rect">
            <a:avLst/>
          </a:prstGeom>
          <a:noFill/>
          <a:ln w="9525">
            <a:noFill/>
          </a:ln>
        </p:spPr>
        <p:txBody>
          <a:bodyPr>
            <a:spAutoFit/>
          </a:bodyPr>
          <a:lstStyle/>
          <a:p>
            <a:pPr algn="ctr"/>
            <a:r>
              <a:rPr lang="en-IN" altLang="x-none" sz="1600" b="1" dirty="0">
                <a:latin typeface="Bookman Old Style" panose="02050604050505020204" pitchFamily="18" charset="0"/>
              </a:rPr>
              <a:t>DEPARTMENT OF ELECTRONICS &amp; COMMUNICATION ENGINEERING</a:t>
            </a:r>
            <a:endParaRPr sz="1600" b="1" dirty="0">
              <a:latin typeface="Bookman Old Style" panose="020506040505050202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Slide Number Placeholder 3"/>
          <p:cNvSpPr>
            <a:spLocks noGrp="1"/>
          </p:cNvSpPr>
          <p:nvPr>
            <p:ph type="sldNum" sz="quarter" idx="12"/>
          </p:nvPr>
        </p:nvSpPr>
        <p:spPr/>
        <p:txBody>
          <a:bodyPr/>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pic>
        <p:nvPicPr>
          <p:cNvPr id="6151" name="Picture 12" descr="Sreyas Logo-New"/>
          <p:cNvPicPr>
            <a:picLocks noChangeAspect="1"/>
          </p:cNvPicPr>
          <p:nvPr/>
        </p:nvPicPr>
        <p:blipFill>
          <a:blip r:embed="rId1"/>
          <a:stretch>
            <a:fillRect/>
          </a:stretch>
        </p:blipFill>
        <p:spPr>
          <a:xfrm>
            <a:off x="8382000" y="22225"/>
            <a:ext cx="738188" cy="600075"/>
          </a:xfrm>
          <a:prstGeom prst="rect">
            <a:avLst/>
          </a:prstGeom>
          <a:noFill/>
          <a:ln w="9525">
            <a:noFill/>
          </a:ln>
        </p:spPr>
      </p:pic>
      <p:sp>
        <p:nvSpPr>
          <p:cNvPr id="6" name="Text Box 5"/>
          <p:cNvSpPr txBox="1"/>
          <p:nvPr/>
        </p:nvSpPr>
        <p:spPr>
          <a:xfrm>
            <a:off x="2438400" y="304800"/>
            <a:ext cx="4572000" cy="768350"/>
          </a:xfrm>
          <a:prstGeom prst="rect">
            <a:avLst/>
          </a:prstGeom>
          <a:noFill/>
        </p:spPr>
        <p:txBody>
          <a:bodyPr wrap="square" rtlCol="0" anchor="t">
            <a:spAutoFit/>
          </a:bodyPr>
          <a:p>
            <a:pPr marL="0" marR="0" lvl="0" indent="0" algn="ctr" defTabSz="914400" rtl="0" eaLnBrk="1" fontAlgn="auto" latinLnBrk="0" hangingPunct="1">
              <a:lnSpc>
                <a:spcPct val="100000"/>
              </a:lnSpc>
              <a:spcBef>
                <a:spcPct val="0"/>
              </a:spcBef>
              <a:spcAft>
                <a:spcPts val="0"/>
              </a:spcAft>
              <a:buClrTx/>
              <a:buSzTx/>
              <a:buFontTx/>
              <a:buNone/>
              <a:defRPr/>
            </a:pPr>
            <a:r>
              <a:rPr lang="en-US" sz="4400" b="1" noProof="0" dirty="0">
                <a:ln>
                  <a:noFill/>
                </a:ln>
                <a:solidFill>
                  <a:srgbClr val="C00000"/>
                </a:solidFill>
                <a:effectLst/>
                <a:uLnTx/>
                <a:uFillTx/>
                <a:latin typeface="+mj-lt"/>
                <a:ea typeface="+mj-ea"/>
                <a:cs typeface="+mj-cs"/>
                <a:sym typeface="+mn-ea"/>
              </a:rPr>
              <a:t>Simulation Results</a:t>
            </a:r>
            <a:endParaRPr lang="en-US" sz="4400" b="1" noProof="0" dirty="0">
              <a:ln>
                <a:noFill/>
              </a:ln>
              <a:solidFill>
                <a:srgbClr val="C00000"/>
              </a:solidFill>
              <a:effectLst/>
              <a:uLnTx/>
              <a:uFillTx/>
              <a:latin typeface="+mj-lt"/>
              <a:ea typeface="+mj-ea"/>
              <a:cs typeface="+mj-cs"/>
              <a:sym typeface="+mn-ea"/>
            </a:endParaRPr>
          </a:p>
        </p:txBody>
      </p:sp>
      <p:pic>
        <p:nvPicPr>
          <p:cNvPr id="7" name="Picture 6"/>
          <p:cNvPicPr>
            <a:picLocks noChangeAspect="1"/>
          </p:cNvPicPr>
          <p:nvPr/>
        </p:nvPicPr>
        <p:blipFill>
          <a:blip r:embed="rId2"/>
          <a:srcRect t="32301" b="32743"/>
          <a:stretch>
            <a:fillRect/>
          </a:stretch>
        </p:blipFill>
        <p:spPr>
          <a:xfrm>
            <a:off x="381000" y="1496060"/>
            <a:ext cx="4243070" cy="5083175"/>
          </a:xfrm>
          <a:prstGeom prst="rect">
            <a:avLst/>
          </a:prstGeom>
        </p:spPr>
      </p:pic>
      <p:pic>
        <p:nvPicPr>
          <p:cNvPr id="8" name="Picture 7"/>
          <p:cNvPicPr>
            <a:picLocks noChangeAspect="1"/>
          </p:cNvPicPr>
          <p:nvPr/>
        </p:nvPicPr>
        <p:blipFill>
          <a:blip r:embed="rId3"/>
          <a:srcRect t="32743" b="32743"/>
          <a:stretch>
            <a:fillRect/>
          </a:stretch>
        </p:blipFill>
        <p:spPr>
          <a:xfrm>
            <a:off x="4800600" y="1482725"/>
            <a:ext cx="4177665" cy="50800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0650"/>
            <a:ext cx="8229600" cy="941705"/>
          </a:xfrm>
        </p:spPr>
        <p:txBody>
          <a:bodyPr vert="horz" wrap="square" lIns="91440" tIns="45720" rIns="91440" bIns="45720" numCol="1" rtlCol="0" anchor="ctr" anchorCtr="0" compatLnSpc="1">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4400" b="1" i="0" u="none" strike="noStrike" kern="1200" cap="none" spc="0" normalizeH="0" baseline="0" noProof="0" dirty="0">
                <a:ln>
                  <a:noFill/>
                </a:ln>
                <a:solidFill>
                  <a:srgbClr val="C00000"/>
                </a:solidFill>
                <a:effectLst/>
                <a:uLnTx/>
                <a:uFillTx/>
                <a:latin typeface="+mj-lt"/>
                <a:ea typeface="+mj-ea"/>
                <a:cs typeface="+mj-cs"/>
              </a:rPr>
              <a:t>Simulation Results</a:t>
            </a:r>
            <a:endParaRPr kumimoji="0" lang="en-US"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11267" name="Content Placeholder 2"/>
          <p:cNvSpPr>
            <a:spLocks noGrp="1"/>
          </p:cNvSpPr>
          <p:nvPr>
            <p:ph idx="1"/>
          </p:nvPr>
        </p:nvSpPr>
        <p:spPr>
          <a:xfrm>
            <a:off x="441325" y="1059180"/>
            <a:ext cx="8229600" cy="5372100"/>
          </a:xfrm>
        </p:spPr>
        <p:txBody>
          <a:bodyPr vert="horz" wrap="square" lIns="91440" tIns="45720" rIns="91440" bIns="45720" numCol="1" anchor="t" anchorCtr="0" compatLnSpc="1"/>
          <a:lstStyle/>
          <a:p>
            <a:pPr marR="0" lvl="0" algn="just" defTabSz="914400" rtl="0" eaLnBrk="1" fontAlgn="base" latinLnBrk="0" hangingPunct="1">
              <a:lnSpc>
                <a:spcPct val="100000"/>
              </a:lnSpc>
              <a:spcBef>
                <a:spcPct val="20000"/>
              </a:spcBef>
              <a:spcAft>
                <a:spcPct val="0"/>
              </a:spcAft>
              <a:buClrTx/>
              <a:buSzTx/>
              <a:defRPr/>
            </a:pP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The project succesfully demonstrated then output,w</a:t>
            </a: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hen any gas level exceeded the prese</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n</a:t>
            </a: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t threshold (e.g., 40%), the onboard buzzer was activated and an alert flag was updated on Firebase. The LCD dynamically updated its display based on the gas readings and alert condition.</a:t>
            </a: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base" latinLnBrk="0" hangingPunct="1">
              <a:lnSpc>
                <a:spcPct val="100000"/>
              </a:lnSpc>
              <a:spcBef>
                <a:spcPct val="20000"/>
              </a:spcBef>
              <a:spcAft>
                <a:spcPct val="0"/>
              </a:spcAft>
              <a:buClrTx/>
              <a:buSzTx/>
              <a:defRPr/>
            </a:pP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6149" name="Slide Number Placeholder 4"/>
          <p:cNvSpPr txBox="1">
            <a:spLocks noGrp="1"/>
          </p:cNvSpPr>
          <p:nvPr>
            <p:ph type="sldNum" sz="quarter" idx="12"/>
          </p:nvPr>
        </p:nvSpPr>
        <p:spPr>
          <a:noFill/>
          <a:ln>
            <a:noFill/>
          </a:ln>
        </p:spPr>
        <p:txBody>
          <a:bodyPr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Calibri" panose="020F0502020204030204" pitchFamily="34" charset="0"/>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stStyle>
          <a:p>
            <a:pPr lvl="0" algn="r" eaLnBrk="1" hangingPunct="1"/>
            <a:fld id="{9A0DB2DC-4C9A-4742-B13C-FB6460FD3503}" type="slidenum">
              <a:rPr lang="en-US" altLang="en-US" sz="1200" dirty="0">
                <a:solidFill>
                  <a:srgbClr val="898989"/>
                </a:solidFill>
              </a:rPr>
            </a:fld>
            <a:endParaRPr lang="en-US" altLang="en-US" sz="1200" dirty="0">
              <a:solidFill>
                <a:srgbClr val="898989"/>
              </a:solidFill>
            </a:endParaRPr>
          </a:p>
        </p:txBody>
      </p:sp>
      <p:pic>
        <p:nvPicPr>
          <p:cNvPr id="6151" name="Picture 12" descr="Sreyas Logo-New"/>
          <p:cNvPicPr>
            <a:picLocks noChangeAspect="1"/>
          </p:cNvPicPr>
          <p:nvPr/>
        </p:nvPicPr>
        <p:blipFill>
          <a:blip r:embed="rId1"/>
          <a:stretch>
            <a:fillRect/>
          </a:stretch>
        </p:blipFill>
        <p:spPr>
          <a:xfrm>
            <a:off x="8382000" y="22225"/>
            <a:ext cx="738188" cy="600075"/>
          </a:xfrm>
          <a:prstGeom prst="rect">
            <a:avLst/>
          </a:prstGeom>
          <a:noFill/>
          <a:ln w="9525">
            <a:noFill/>
          </a:ln>
        </p:spPr>
      </p:pic>
      <p:pic>
        <p:nvPicPr>
          <p:cNvPr id="3" name="Picture 2"/>
          <p:cNvPicPr>
            <a:picLocks noChangeAspect="1"/>
          </p:cNvPicPr>
          <p:nvPr/>
        </p:nvPicPr>
        <p:blipFill>
          <a:blip r:embed="rId2"/>
          <a:srcRect l="19267" t="16036" r="31126" b="8288"/>
          <a:stretch>
            <a:fillRect/>
          </a:stretch>
        </p:blipFill>
        <p:spPr>
          <a:xfrm rot="10800000">
            <a:off x="381000" y="2498725"/>
            <a:ext cx="4377055" cy="3628390"/>
          </a:xfrm>
          <a:prstGeom prst="rect">
            <a:avLst/>
          </a:prstGeom>
        </p:spPr>
      </p:pic>
      <p:pic>
        <p:nvPicPr>
          <p:cNvPr id="4" name="Picture 3"/>
          <p:cNvPicPr>
            <a:picLocks noChangeAspect="1"/>
          </p:cNvPicPr>
          <p:nvPr/>
        </p:nvPicPr>
        <p:blipFill>
          <a:blip r:embed="rId3"/>
          <a:srcRect t="32301" b="33001"/>
          <a:stretch>
            <a:fillRect/>
          </a:stretch>
        </p:blipFill>
        <p:spPr>
          <a:xfrm>
            <a:off x="4953000" y="2514600"/>
            <a:ext cx="4016375" cy="361251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30580"/>
          </a:xfrm>
        </p:spPr>
        <p:txBody>
          <a:bodyPr vert="horz" wrap="square" lIns="91440" tIns="45720" rIns="91440" bIns="45720" numCol="1" rtlCol="0" anchor="ctr" anchorCtr="0" compatLnSpc="1">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4000" b="1" i="0" u="none" strike="noStrike" kern="1200" cap="none" spc="0" normalizeH="0" baseline="0" noProof="0" dirty="0">
                <a:ln>
                  <a:noFill/>
                </a:ln>
                <a:solidFill>
                  <a:srgbClr val="C00000"/>
                </a:solidFill>
                <a:effectLst/>
                <a:uLnTx/>
                <a:uFillTx/>
                <a:latin typeface="+mj-lt"/>
                <a:ea typeface="+mj-ea"/>
                <a:cs typeface="+mj-cs"/>
              </a:rPr>
              <a:t>A</a:t>
            </a:r>
            <a:r>
              <a:rPr kumimoji="0" lang="en-IN" altLang="en-US" sz="4000" b="1" i="0" u="none" strike="noStrike" kern="1200" cap="none" spc="0" normalizeH="0" baseline="0" noProof="0" dirty="0">
                <a:ln>
                  <a:noFill/>
                </a:ln>
                <a:solidFill>
                  <a:srgbClr val="C00000"/>
                </a:solidFill>
                <a:effectLst/>
                <a:uLnTx/>
                <a:uFillTx/>
                <a:latin typeface="+mj-lt"/>
                <a:ea typeface="+mj-ea"/>
                <a:cs typeface="+mj-cs"/>
              </a:rPr>
              <a:t>DVANTAGES</a:t>
            </a:r>
            <a:endParaRPr kumimoji="0" lang="en-IN" altLang="en-US" sz="4000" b="1" i="0" u="none" strike="noStrike" kern="1200" cap="none" spc="0" normalizeH="0" baseline="0" noProof="0" dirty="0">
              <a:ln>
                <a:noFill/>
              </a:ln>
              <a:solidFill>
                <a:srgbClr val="C00000"/>
              </a:solidFill>
              <a:effectLst/>
              <a:uLnTx/>
              <a:uFillTx/>
              <a:latin typeface="+mj-lt"/>
              <a:ea typeface="+mj-ea"/>
              <a:cs typeface="+mj-cs"/>
            </a:endParaRPr>
          </a:p>
        </p:txBody>
      </p:sp>
      <p:sp>
        <p:nvSpPr>
          <p:cNvPr id="3" name="Content Placeholder 2"/>
          <p:cNvSpPr>
            <a:spLocks noGrp="1"/>
          </p:cNvSpPr>
          <p:nvPr>
            <p:ph idx="1"/>
          </p:nvPr>
        </p:nvSpPr>
        <p:spPr>
          <a:xfrm>
            <a:off x="457200" y="1031875"/>
            <a:ext cx="8229600" cy="5034915"/>
          </a:xfrm>
        </p:spPr>
        <p:txBody>
          <a:bodyPr vert="horz" wrap="square" lIns="91440" tIns="45720" rIns="91440" bIns="45720" numCol="1" rtlCol="0" anchor="t" anchorCtr="0" compatLnSpc="1">
            <a:normAutofit fontScale="75000" lnSpcReduction="10000"/>
          </a:bodyPr>
          <a:lstStyle/>
          <a:p>
            <a:pPr marR="0" lvl="0" algn="just" defTabSz="914400" rtl="0" eaLnBrk="1" fontAlgn="auto" latinLnBrk="0" hangingPunct="1">
              <a:lnSpc>
                <a:spcPct val="100000"/>
              </a:lnSpc>
              <a:spcBef>
                <a:spcPct val="20000"/>
              </a:spcBef>
              <a:spcAft>
                <a:spcPts val="0"/>
              </a:spcAft>
              <a:buClrTx/>
              <a:buSzTx/>
              <a:defRPr/>
            </a:pPr>
            <a:r>
              <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Real-Time Alerts: Instantly detects harmful gas levels and triggers buzzer warnings to prevent hazards.</a:t>
            </a:r>
            <a:endPar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endPar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r>
              <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Cloud Access: Sends data to Firebase for remote monitoring from any location via the internet.</a:t>
            </a:r>
            <a:endPar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endPar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r>
              <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Cost-Effective: Uses affordable components like ESP32, MQ sensors, and DHT11, making it budget-friendly.</a:t>
            </a:r>
            <a:endPar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endPar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r>
              <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Portable Design: Compact setup allows easy installation in homes, vehicles, or industrial environments.</a:t>
            </a:r>
            <a:endPar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endPar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r>
              <a:rPr kumimoji="0" lang="en-US"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User-Friendly Interface: LCD screen displays live readings clearly, with no need for external devices</a:t>
            </a:r>
            <a:r>
              <a:rPr kumimoji="0" lang="en-IN"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a:t>
            </a:r>
            <a:endParaRPr kumimoji="0" lang="en-IN" altLang="en-US" sz="30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8197" name="Slide Number Placeholder 4"/>
          <p:cNvSpPr txBox="1">
            <a:spLocks noGrp="1"/>
          </p:cNvSpPr>
          <p:nvPr>
            <p:ph type="sldNum" sz="quarter" idx="12"/>
          </p:nvPr>
        </p:nvSpPr>
        <p:spPr>
          <a:noFill/>
          <a:ln>
            <a:noFill/>
          </a:ln>
        </p:spPr>
        <p:txBody>
          <a:bodyPr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Calibri" panose="020F0502020204030204" pitchFamily="34" charset="0"/>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stStyle>
          <a:p>
            <a:pPr lvl="0" algn="r" eaLnBrk="1" hangingPunct="1"/>
            <a:fld id="{9A0DB2DC-4C9A-4742-B13C-FB6460FD3503}" type="slidenum">
              <a:rPr lang="en-US" altLang="en-US" sz="1200" dirty="0">
                <a:solidFill>
                  <a:srgbClr val="898989"/>
                </a:solidFill>
              </a:rPr>
            </a:fld>
            <a:endParaRPr lang="en-US" altLang="en-US" sz="1200" dirty="0">
              <a:solidFill>
                <a:srgbClr val="898989"/>
              </a:solidFill>
            </a:endParaRPr>
          </a:p>
        </p:txBody>
      </p:sp>
      <p:pic>
        <p:nvPicPr>
          <p:cNvPr id="8199" name="Picture 12" descr="Sreyas Logo-New"/>
          <p:cNvPicPr>
            <a:picLocks noChangeAspect="1"/>
          </p:cNvPicPr>
          <p:nvPr/>
        </p:nvPicPr>
        <p:blipFill>
          <a:blip r:embed="rId1"/>
          <a:stretch>
            <a:fillRect/>
          </a:stretch>
        </p:blipFill>
        <p:spPr>
          <a:xfrm>
            <a:off x="8382000" y="22225"/>
            <a:ext cx="738188" cy="600075"/>
          </a:xfrm>
          <a:prstGeom prst="rect">
            <a:avLst/>
          </a:prstGeom>
          <a:noFill/>
          <a:ln w="9525">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20115"/>
          </a:xfrm>
        </p:spPr>
        <p:txBody>
          <a:bodyPr vert="horz" wrap="square" lIns="91440" tIns="45720" rIns="91440" bIns="45720" numCol="1" rtlCol="0" anchor="ctr" anchorCtr="0" compatLnSpc="1">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IN" altLang="en-US" sz="4000" b="1" i="0" u="none" strike="noStrike" kern="1200" cap="none" spc="0" normalizeH="0" baseline="0" noProof="0" dirty="0">
                <a:ln>
                  <a:noFill/>
                </a:ln>
                <a:solidFill>
                  <a:srgbClr val="C00000"/>
                </a:solidFill>
                <a:effectLst/>
                <a:uLnTx/>
                <a:uFillTx/>
                <a:latin typeface="+mj-lt"/>
                <a:ea typeface="+mj-ea"/>
                <a:cs typeface="+mj-cs"/>
              </a:rPr>
              <a:t>APPLICATIONS</a:t>
            </a:r>
            <a:endParaRPr kumimoji="0" lang="en-IN" altLang="en-US" sz="4000" b="1" i="0" u="none" strike="noStrike" kern="1200" cap="none" spc="0" normalizeH="0" baseline="0" noProof="0" dirty="0">
              <a:ln>
                <a:noFill/>
              </a:ln>
              <a:solidFill>
                <a:srgbClr val="C00000"/>
              </a:solidFill>
              <a:effectLst/>
              <a:uLnTx/>
              <a:uFillTx/>
              <a:latin typeface="+mj-lt"/>
              <a:ea typeface="+mj-ea"/>
              <a:cs typeface="+mj-cs"/>
            </a:endParaRPr>
          </a:p>
        </p:txBody>
      </p:sp>
      <p:sp>
        <p:nvSpPr>
          <p:cNvPr id="11267" name="Content Placeholder 2"/>
          <p:cNvSpPr>
            <a:spLocks noGrp="1"/>
          </p:cNvSpPr>
          <p:nvPr>
            <p:ph idx="1"/>
          </p:nvPr>
        </p:nvSpPr>
        <p:spPr>
          <a:xfrm>
            <a:off x="441325" y="1072515"/>
            <a:ext cx="8229600" cy="5358765"/>
          </a:xfrm>
        </p:spPr>
        <p:txBody>
          <a:bodyPr vert="horz" wrap="square" lIns="91440" tIns="45720" rIns="91440" bIns="45720" numCol="1" anchor="t" anchorCtr="0" compatLnSpc="1"/>
          <a:lstStyle/>
          <a:p>
            <a:pPr marR="0" lvl="0" algn="just" defTabSz="914400" rtl="0" eaLnBrk="1" fontAlgn="base" latinLnBrk="0" hangingPunct="1">
              <a:lnSpc>
                <a:spcPct val="100000"/>
              </a:lnSpc>
              <a:spcBef>
                <a:spcPct val="20000"/>
              </a:spcBef>
              <a:spcAft>
                <a:spcPct val="0"/>
              </a:spcAft>
              <a:buClrTx/>
              <a:buSzTx/>
              <a:defRPr/>
            </a:pP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Smart Homes</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 </a:t>
            </a: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Monitors indoor air quality to detect gas leaks or pollution, ensuring a safe living environment.</a:t>
            </a: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base" latinLnBrk="0" hangingPunct="1">
              <a:lnSpc>
                <a:spcPct val="100000"/>
              </a:lnSpc>
              <a:spcBef>
                <a:spcPct val="20000"/>
              </a:spcBef>
              <a:spcAft>
                <a:spcPct val="0"/>
              </a:spcAft>
              <a:buClrTx/>
              <a:buSzTx/>
              <a:defRPr/>
            </a:pP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base" latinLnBrk="0" hangingPunct="1">
              <a:lnSpc>
                <a:spcPct val="100000"/>
              </a:lnSpc>
              <a:spcBef>
                <a:spcPct val="20000"/>
              </a:spcBef>
              <a:spcAft>
                <a:spcPct val="0"/>
              </a:spcAft>
              <a:buClrTx/>
              <a:buSzTx/>
              <a:defRPr/>
            </a:pP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Industrial Safety</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 </a:t>
            </a: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Used in factories or chemical plants to detect hazardous gas emissions and trigger immediate alerts to prevent accidents.</a:t>
            </a: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base" latinLnBrk="0" hangingPunct="1">
              <a:lnSpc>
                <a:spcPct val="100000"/>
              </a:lnSpc>
              <a:spcBef>
                <a:spcPct val="20000"/>
              </a:spcBef>
              <a:spcAft>
                <a:spcPct val="0"/>
              </a:spcAft>
              <a:buClrTx/>
              <a:buSzTx/>
              <a:defRPr/>
            </a:pP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base" latinLnBrk="0" hangingPunct="1">
              <a:lnSpc>
                <a:spcPct val="100000"/>
              </a:lnSpc>
              <a:spcBef>
                <a:spcPct val="20000"/>
              </a:spcBef>
              <a:spcAft>
                <a:spcPct val="0"/>
              </a:spcAft>
              <a:buClrTx/>
              <a:buSzTx/>
              <a:defRPr/>
            </a:pP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Transportation Systems</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 </a:t>
            </a: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Monitors air quality inside vehicles like buses or trucks transporting flammable materials to ensure passenger and cargo safety.</a:t>
            </a: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base" latinLnBrk="0" hangingPunct="1">
              <a:lnSpc>
                <a:spcPct val="100000"/>
              </a:lnSpc>
              <a:spcBef>
                <a:spcPct val="20000"/>
              </a:spcBef>
              <a:spcAft>
                <a:spcPct val="0"/>
              </a:spcAft>
              <a:buClrTx/>
              <a:buSzTx/>
              <a:defRPr/>
            </a:pP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base" latinLnBrk="0" hangingPunct="1">
              <a:lnSpc>
                <a:spcPct val="100000"/>
              </a:lnSpc>
              <a:spcBef>
                <a:spcPct val="20000"/>
              </a:spcBef>
              <a:spcAft>
                <a:spcPct val="0"/>
              </a:spcAft>
              <a:buClrTx/>
              <a:buSzTx/>
              <a:defRPr/>
            </a:pP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Environmental Monitoring</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 </a:t>
            </a: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Deployed in urban or rural areas to study pollution levels, supporting environmental research and policy-making.</a:t>
            </a: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base" latinLnBrk="0" hangingPunct="1">
              <a:lnSpc>
                <a:spcPct val="100000"/>
              </a:lnSpc>
              <a:spcBef>
                <a:spcPct val="20000"/>
              </a:spcBef>
              <a:spcAft>
                <a:spcPct val="0"/>
              </a:spcAft>
              <a:buClrTx/>
              <a:buSzTx/>
              <a:defRPr/>
            </a:pP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base" latinLnBrk="0" hangingPunct="1">
              <a:lnSpc>
                <a:spcPct val="100000"/>
              </a:lnSpc>
              <a:spcBef>
                <a:spcPct val="20000"/>
              </a:spcBef>
              <a:spcAft>
                <a:spcPct val="0"/>
              </a:spcAft>
              <a:buClrTx/>
              <a:buSzTx/>
              <a:defRPr/>
            </a:pP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Smart Cities</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 </a:t>
            </a: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Integrated into IoT-based urban infrastructure to provide real-time air quality data for smart governance and public awareness.</a:t>
            </a: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0" marR="0" lvl="0" indent="0" algn="just" defTabSz="914400" rtl="0" eaLnBrk="1" fontAlgn="base" latinLnBrk="0" hangingPunct="1">
              <a:lnSpc>
                <a:spcPct val="100000"/>
              </a:lnSpc>
              <a:spcBef>
                <a:spcPct val="20000"/>
              </a:spcBef>
              <a:spcAft>
                <a:spcPct val="0"/>
              </a:spcAft>
              <a:buClrTx/>
              <a:buSzTx/>
              <a:buFont typeface="Arial" panose="020B0604020202020204" pitchFamily="34" charset="0"/>
              <a:buNone/>
              <a:defRPr/>
            </a:pP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0" marR="0" lvl="0" indent="0" algn="just" defTabSz="914400" rtl="0" eaLnBrk="1" fontAlgn="base" latinLnBrk="0" hangingPunct="1">
              <a:lnSpc>
                <a:spcPct val="100000"/>
              </a:lnSpc>
              <a:spcBef>
                <a:spcPct val="20000"/>
              </a:spcBef>
              <a:spcAft>
                <a:spcPct val="0"/>
              </a:spcAft>
              <a:buClrTx/>
              <a:buSzTx/>
              <a:buFont typeface="Arial" panose="020B0604020202020204" pitchFamily="34" charset="0"/>
              <a:buNone/>
              <a:defRPr/>
            </a:pP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7173" name="Slide Number Placeholder 4"/>
          <p:cNvSpPr txBox="1">
            <a:spLocks noGrp="1"/>
          </p:cNvSpPr>
          <p:nvPr>
            <p:ph type="sldNum" sz="quarter" idx="12"/>
          </p:nvPr>
        </p:nvSpPr>
        <p:spPr>
          <a:noFill/>
          <a:ln>
            <a:noFill/>
          </a:ln>
        </p:spPr>
        <p:txBody>
          <a:bodyPr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Calibri" panose="020F0502020204030204" pitchFamily="34" charset="0"/>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stStyle>
          <a:p>
            <a:pPr lvl="0" algn="r" eaLnBrk="1" hangingPunct="1"/>
            <a:fld id="{9A0DB2DC-4C9A-4742-B13C-FB6460FD3503}" type="slidenum">
              <a:rPr lang="en-US" altLang="en-US" sz="1200" dirty="0">
                <a:solidFill>
                  <a:srgbClr val="898989"/>
                </a:solidFill>
              </a:rPr>
            </a:fld>
            <a:endParaRPr lang="en-US" altLang="en-US" sz="1200" dirty="0">
              <a:solidFill>
                <a:srgbClr val="898989"/>
              </a:solidFill>
            </a:endParaRPr>
          </a:p>
        </p:txBody>
      </p:sp>
      <p:pic>
        <p:nvPicPr>
          <p:cNvPr id="7175" name="Picture 12" descr="Sreyas Logo-New"/>
          <p:cNvPicPr>
            <a:picLocks noChangeAspect="1"/>
          </p:cNvPicPr>
          <p:nvPr/>
        </p:nvPicPr>
        <p:blipFill>
          <a:blip r:embed="rId1"/>
          <a:stretch>
            <a:fillRect/>
          </a:stretch>
        </p:blipFill>
        <p:spPr>
          <a:xfrm>
            <a:off x="8382000" y="22225"/>
            <a:ext cx="738188" cy="600075"/>
          </a:xfrm>
          <a:prstGeom prst="rect">
            <a:avLst/>
          </a:prstGeom>
          <a:noFill/>
          <a:ln w="9525">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76517"/>
            <a:ext cx="8229600" cy="1143000"/>
          </a:xfrm>
        </p:spPr>
        <p:txBody>
          <a:bodyPr vert="horz" wrap="square" lIns="91440" tIns="45720" rIns="91440" bIns="45720" numCol="1" rtlCol="0" anchor="ctr" anchorCtr="0" compatLnSpc="1">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4400" b="1" i="0" u="none" strike="noStrike" kern="1200" cap="none" spc="0" normalizeH="0" baseline="0" noProof="0" dirty="0">
                <a:ln>
                  <a:noFill/>
                </a:ln>
                <a:solidFill>
                  <a:srgbClr val="C00000"/>
                </a:solidFill>
                <a:effectLst/>
                <a:uLnTx/>
                <a:uFillTx/>
                <a:latin typeface="+mj-lt"/>
                <a:ea typeface="+mj-ea"/>
                <a:cs typeface="+mj-cs"/>
              </a:rPr>
              <a:t>C</a:t>
            </a:r>
            <a:r>
              <a:rPr kumimoji="0" lang="en-IN" altLang="en-US" sz="4400" b="1" i="0" u="none" strike="noStrike" kern="1200" cap="none" spc="0" normalizeH="0" baseline="0" noProof="0" dirty="0">
                <a:ln>
                  <a:noFill/>
                </a:ln>
                <a:solidFill>
                  <a:srgbClr val="C00000"/>
                </a:solidFill>
                <a:effectLst/>
                <a:uLnTx/>
                <a:uFillTx/>
                <a:latin typeface="+mj-lt"/>
                <a:ea typeface="+mj-ea"/>
                <a:cs typeface="+mj-cs"/>
              </a:rPr>
              <a:t>ONCLUSION</a:t>
            </a:r>
            <a:endParaRPr kumimoji="0" lang="en-IN" altLang="en-US" sz="4400" b="1" i="0" u="none" strike="noStrike" kern="1200" cap="none" spc="0" normalizeH="0" baseline="0" noProof="0" dirty="0">
              <a:ln>
                <a:noFill/>
              </a:ln>
              <a:solidFill>
                <a:srgbClr val="C00000"/>
              </a:solidFill>
              <a:effectLst/>
              <a:uLnTx/>
              <a:uFillTx/>
              <a:latin typeface="+mj-lt"/>
              <a:ea typeface="+mj-ea"/>
              <a:cs typeface="+mj-cs"/>
            </a:endParaRPr>
          </a:p>
        </p:txBody>
      </p:sp>
      <p:sp>
        <p:nvSpPr>
          <p:cNvPr id="3" name="Content Placeholder 2"/>
          <p:cNvSpPr>
            <a:spLocks noGrp="1"/>
          </p:cNvSpPr>
          <p:nvPr>
            <p:ph idx="1"/>
          </p:nvPr>
        </p:nvSpPr>
        <p:spPr>
          <a:xfrm>
            <a:off x="457200" y="991235"/>
            <a:ext cx="8229600" cy="5135245"/>
          </a:xfrm>
        </p:spPr>
        <p:txBody>
          <a:bodyPr vert="horz" wrap="square" lIns="91440" tIns="45720" rIns="91440" bIns="45720" numCol="1" rtlCol="0" anchor="t" anchorCtr="0" compatLnSpc="1">
            <a:normAutofit/>
          </a:bodyPr>
          <a:lstStyle/>
          <a:p>
            <a:pPr marL="0" marR="0" lvl="0" indent="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endParaRPr kumimoji="0" lang="en-US" altLang="en-US" sz="200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0" marR="0" lvl="0" indent="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US" altLang="en-US" sz="200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The proposed air quality monitoring system using the ESP32 microcontroller successfully fulfills the objective of detecting harmful gases and monitoring environmental conditions in real time. By using sensors like MQ2, MQ6, MQ135, and DHT11, the system can measure gas concentrations, temperature, and humidity with reasonable accuracy. Data is displayed locally on an LCD screen and also uploaded to Firebase for remote access, making the system both user-friendly and IoT-enabled. Additionally, the inclusion of a buzzer ensures that critical alerts are communicated instantly. Overall, the project demonstrates a low-cost, portable, and efficient solution for improving safety and awareness in both residential and industrial environments.</a:t>
            </a:r>
            <a:endParaRPr kumimoji="0" lang="en-US" altLang="en-US" sz="200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9221" name="Slide Number Placeholder 4"/>
          <p:cNvSpPr txBox="1">
            <a:spLocks noGrp="1"/>
          </p:cNvSpPr>
          <p:nvPr>
            <p:ph type="sldNum" sz="quarter" idx="12"/>
          </p:nvPr>
        </p:nvSpPr>
        <p:spPr>
          <a:noFill/>
          <a:ln>
            <a:noFill/>
          </a:ln>
        </p:spPr>
        <p:txBody>
          <a:bodyPr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Calibri" panose="020F0502020204030204" pitchFamily="34" charset="0"/>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stStyle>
          <a:p>
            <a:pPr lvl="0" algn="r" eaLnBrk="1" hangingPunct="1"/>
            <a:fld id="{9A0DB2DC-4C9A-4742-B13C-FB6460FD3503}" type="slidenum">
              <a:rPr lang="en-US" altLang="en-US" sz="1200" dirty="0">
                <a:solidFill>
                  <a:srgbClr val="898989"/>
                </a:solidFill>
              </a:rPr>
            </a:fld>
            <a:endParaRPr lang="en-US" altLang="en-US" sz="1200" dirty="0">
              <a:solidFill>
                <a:srgbClr val="898989"/>
              </a:solidFill>
            </a:endParaRPr>
          </a:p>
        </p:txBody>
      </p:sp>
      <p:pic>
        <p:nvPicPr>
          <p:cNvPr id="9223" name="Picture 12" descr="Sreyas Logo-New"/>
          <p:cNvPicPr>
            <a:picLocks noChangeAspect="1"/>
          </p:cNvPicPr>
          <p:nvPr/>
        </p:nvPicPr>
        <p:blipFill>
          <a:blip r:embed="rId1"/>
          <a:stretch>
            <a:fillRect/>
          </a:stretch>
        </p:blipFill>
        <p:spPr>
          <a:xfrm>
            <a:off x="8382000" y="22225"/>
            <a:ext cx="738188" cy="600075"/>
          </a:xfrm>
          <a:prstGeom prst="rect">
            <a:avLst/>
          </a:prstGeom>
          <a:noFill/>
          <a:ln w="9525">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41070"/>
          </a:xfrm>
        </p:spPr>
        <p:txBody>
          <a:bodyPr vert="horz" wrap="square" lIns="91440" tIns="45720" rIns="91440" bIns="45720" numCol="1" rtlCol="0" anchor="ctr" anchorCtr="0" compatLnSpc="1">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4400" b="1" i="0" u="none" strike="noStrike" kern="1200" cap="none" spc="0" normalizeH="0" baseline="0" noProof="0" dirty="0">
                <a:ln>
                  <a:noFill/>
                </a:ln>
                <a:solidFill>
                  <a:srgbClr val="C00000"/>
                </a:solidFill>
                <a:effectLst/>
                <a:uLnTx/>
                <a:uFillTx/>
                <a:latin typeface="+mj-lt"/>
                <a:ea typeface="+mj-ea"/>
                <a:cs typeface="+mj-cs"/>
              </a:rPr>
              <a:t>R</a:t>
            </a:r>
            <a:r>
              <a:rPr kumimoji="0" lang="en-IN" altLang="en-US" sz="4400" b="1" i="0" u="none" strike="noStrike" kern="1200" cap="none" spc="0" normalizeH="0" baseline="0" noProof="0" dirty="0">
                <a:ln>
                  <a:noFill/>
                </a:ln>
                <a:solidFill>
                  <a:srgbClr val="C00000"/>
                </a:solidFill>
                <a:effectLst/>
                <a:uLnTx/>
                <a:uFillTx/>
                <a:latin typeface="+mj-lt"/>
                <a:ea typeface="+mj-ea"/>
                <a:cs typeface="+mj-cs"/>
              </a:rPr>
              <a:t>EFERENCES</a:t>
            </a:r>
            <a:endParaRPr kumimoji="0" lang="en-IN" altLang="en-US" sz="4400" b="1" i="0" u="none" strike="noStrike" kern="1200" cap="none" spc="0" normalizeH="0" baseline="0" noProof="0" dirty="0">
              <a:ln>
                <a:noFill/>
              </a:ln>
              <a:solidFill>
                <a:srgbClr val="C00000"/>
              </a:solidFill>
              <a:effectLst/>
              <a:uLnTx/>
              <a:uFillTx/>
              <a:latin typeface="+mj-lt"/>
              <a:ea typeface="+mj-ea"/>
              <a:cs typeface="+mj-cs"/>
            </a:endParaRPr>
          </a:p>
        </p:txBody>
      </p:sp>
      <p:sp>
        <p:nvSpPr>
          <p:cNvPr id="3" name="Content Placeholder 2"/>
          <p:cNvSpPr>
            <a:spLocks noGrp="1"/>
          </p:cNvSpPr>
          <p:nvPr>
            <p:ph idx="1"/>
          </p:nvPr>
        </p:nvSpPr>
        <p:spPr>
          <a:xfrm>
            <a:off x="457200" y="1362710"/>
            <a:ext cx="8229600" cy="4763770"/>
          </a:xfrm>
        </p:spPr>
        <p:txBody>
          <a:bodyPr vert="horz" wrap="square" lIns="91440" tIns="45720" rIns="91440" bIns="45720" numCol="1" rtlCol="0" anchor="t" anchorCtr="0" compatLnSpc="1">
            <a:normAutofit/>
          </a:bodyPr>
          <a:lstStyle/>
          <a:p>
            <a:pPr marR="0" lvl="0" algn="just" defTabSz="914400" rtl="0" eaLnBrk="1" fontAlgn="auto" latinLnBrk="0" hangingPunct="1">
              <a:lnSpc>
                <a:spcPct val="100000"/>
              </a:lnSpc>
              <a:spcBef>
                <a:spcPct val="20000"/>
              </a:spcBef>
              <a:spcAft>
                <a:spcPts val="0"/>
              </a:spcAft>
              <a:buClrTx/>
              <a:buSzTx/>
              <a:defRPr/>
            </a:pP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Priya, R., &amp; Siva, M. (2020). IoT Based Smart Air Pollution Monitoring System Using Arduino. International Journal of Advanced Research in Electrical, Electronics and Instrumentation Engineering (IJAREEIE), 9(5), 3243–3248.</a:t>
            </a: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0" marR="0" lvl="0" indent="0" algn="just" defTabSz="914400" rtl="0" eaLnBrk="1" fontAlgn="auto" latinLnBrk="0" hangingPunct="1">
              <a:lnSpc>
                <a:spcPct val="100000"/>
              </a:lnSpc>
              <a:spcBef>
                <a:spcPct val="20000"/>
              </a:spcBef>
              <a:spcAft>
                <a:spcPts val="0"/>
              </a:spcAft>
              <a:buClrTx/>
              <a:buSzTx/>
              <a:buNone/>
              <a:defRPr/>
            </a:pP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Hanwei Electronics Co., Ltd. (n.d.). MQ Series Gas Sensors Datasheets (MQ2, MQ6, MQ135). Retrieved from https://www.winsen-sensor.com</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a:t>
            </a: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Firebase. (n.d.). Firebase Realtime Database Documentation. Google Developers. Retrieved from https://firebase.google.com/docs/database</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a:t>
            </a: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R="0" lvl="0" algn="just" defTabSz="914400" rtl="0" eaLnBrk="1" fontAlgn="auto" latinLnBrk="0" hangingPunct="1">
              <a:lnSpc>
                <a:spcPct val="100000"/>
              </a:lnSpc>
              <a:spcBef>
                <a:spcPct val="20000"/>
              </a:spcBef>
              <a:spcAft>
                <a:spcPts val="0"/>
              </a:spcAft>
              <a:buClrTx/>
              <a:buSzTx/>
              <a:defRPr/>
            </a:pP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DHT11 Datasheet. (n.d.). Aosong Electronics. Retrieved from https://components101.com/sensors/dht11-temperature-sensor</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a:t>
            </a:r>
            <a:endPar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10245" name="Slide Number Placeholder 4"/>
          <p:cNvSpPr txBox="1">
            <a:spLocks noGrp="1"/>
          </p:cNvSpPr>
          <p:nvPr>
            <p:ph type="sldNum" sz="quarter" idx="12"/>
          </p:nvPr>
        </p:nvSpPr>
        <p:spPr>
          <a:noFill/>
          <a:ln>
            <a:noFill/>
          </a:ln>
        </p:spPr>
        <p:txBody>
          <a:bodyPr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Calibri" panose="020F0502020204030204" pitchFamily="34" charset="0"/>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stStyle>
          <a:p>
            <a:pPr lvl="0" algn="r" eaLnBrk="1" hangingPunct="1"/>
            <a:fld id="{9A0DB2DC-4C9A-4742-B13C-FB6460FD3503}" type="slidenum">
              <a:rPr lang="en-US" altLang="en-US" sz="1200" dirty="0">
                <a:solidFill>
                  <a:srgbClr val="898989"/>
                </a:solidFill>
              </a:rPr>
            </a:fld>
            <a:endParaRPr lang="en-US" altLang="en-US" sz="1200" dirty="0">
              <a:solidFill>
                <a:srgbClr val="898989"/>
              </a:solidFill>
            </a:endParaRPr>
          </a:p>
        </p:txBody>
      </p:sp>
      <p:pic>
        <p:nvPicPr>
          <p:cNvPr id="10247" name="Picture 12" descr="Sreyas Logo-New"/>
          <p:cNvPicPr>
            <a:picLocks noChangeAspect="1"/>
          </p:cNvPicPr>
          <p:nvPr/>
        </p:nvPicPr>
        <p:blipFill>
          <a:blip r:embed="rId1"/>
          <a:stretch>
            <a:fillRect/>
          </a:stretch>
        </p:blipFill>
        <p:spPr>
          <a:xfrm>
            <a:off x="8382000" y="22225"/>
            <a:ext cx="738188" cy="600075"/>
          </a:xfrm>
          <a:prstGeom prst="rect">
            <a:avLst/>
          </a:prstGeom>
          <a:noFill/>
          <a:ln w="9525">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6675"/>
            <a:ext cx="8229600" cy="814705"/>
          </a:xfrm>
        </p:spPr>
        <p:txBody>
          <a:bodyPr vert="horz" wrap="square" lIns="91440" tIns="45720" rIns="91440" bIns="45720" numCol="1" rtlCol="0" anchor="ctr" anchorCtr="0" compatLnSpc="1">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4400" b="1" i="0" u="none" strike="noStrike" kern="1200" cap="none" spc="0" normalizeH="0" baseline="0" noProof="0" dirty="0">
                <a:ln>
                  <a:noFill/>
                </a:ln>
                <a:solidFill>
                  <a:srgbClr val="C00000"/>
                </a:solidFill>
                <a:effectLst/>
                <a:uLnTx/>
                <a:uFillTx/>
                <a:latin typeface="+mj-lt"/>
                <a:ea typeface="+mj-ea"/>
                <a:cs typeface="+mj-cs"/>
              </a:rPr>
              <a:t>A</a:t>
            </a:r>
            <a:r>
              <a:rPr kumimoji="0" lang="en-IN" altLang="en-US" sz="4400" b="1" i="0" u="none" strike="noStrike" kern="1200" cap="none" spc="0" normalizeH="0" baseline="0" noProof="0" dirty="0">
                <a:ln>
                  <a:noFill/>
                </a:ln>
                <a:solidFill>
                  <a:srgbClr val="C00000"/>
                </a:solidFill>
                <a:effectLst/>
                <a:uLnTx/>
                <a:uFillTx/>
                <a:latin typeface="+mj-lt"/>
                <a:ea typeface="+mj-ea"/>
                <a:cs typeface="+mj-cs"/>
              </a:rPr>
              <a:t>BSTRACT</a:t>
            </a:r>
            <a:r>
              <a:rPr kumimoji="0" lang="en-US" sz="4400" b="1" i="0" u="none" strike="noStrike" kern="1200" cap="none" spc="0" normalizeH="0" baseline="0" noProof="0" dirty="0">
                <a:ln>
                  <a:noFill/>
                </a:ln>
                <a:solidFill>
                  <a:srgbClr val="C00000"/>
                </a:solidFill>
                <a:effectLst/>
                <a:uLnTx/>
                <a:uFillTx/>
                <a:latin typeface="+mj-lt"/>
                <a:ea typeface="+mj-ea"/>
                <a:cs typeface="+mj-cs"/>
              </a:rPr>
              <a:t> </a:t>
            </a:r>
            <a:endParaRPr kumimoji="0" lang="en-US" sz="4400" b="1" i="0" u="none" strike="noStrike" kern="1200" cap="none" spc="0" normalizeH="0" baseline="0" noProof="0" dirty="0">
              <a:ln>
                <a:noFill/>
              </a:ln>
              <a:solidFill>
                <a:srgbClr val="C00000"/>
              </a:solidFill>
              <a:effectLst/>
              <a:uLnTx/>
              <a:uFillTx/>
              <a:latin typeface="+mj-lt"/>
              <a:ea typeface="+mj-ea"/>
              <a:cs typeface="+mj-cs"/>
            </a:endParaRPr>
          </a:p>
        </p:txBody>
      </p:sp>
      <p:sp>
        <p:nvSpPr>
          <p:cNvPr id="3" name="Content Placeholder 2"/>
          <p:cNvSpPr>
            <a:spLocks noGrp="1"/>
          </p:cNvSpPr>
          <p:nvPr>
            <p:ph idx="1"/>
          </p:nvPr>
        </p:nvSpPr>
        <p:spPr>
          <a:xfrm>
            <a:off x="457200" y="622300"/>
            <a:ext cx="8229600" cy="5504180"/>
          </a:xfrm>
        </p:spPr>
        <p:txBody>
          <a:bodyPr vert="horz" wrap="square" lIns="91440" tIns="45720" rIns="91440" bIns="45720" numCol="1" rtlCol="0" anchor="t" anchorCtr="0" compatLnSpc="1">
            <a:noAutofit/>
          </a:bodyPr>
          <a:lstStyle/>
          <a:p>
            <a:pPr marL="0" marR="0" lvl="0" indent="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In recent years, growing concerns over environmental pollution and indoor air quality have highlighted the urgent need for efficient, low-cost, and real-time monitoring solutions. This </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project</a:t>
            </a: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 presents the design and implementation of a cloud-integrated air quality monitoring system using the ESP32 microcontroller. The system </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uses</a:t>
            </a: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 multiple gas sensors—MQ2, MQ6, and MQ135—in conjunction with a DHT11 sensor for measuring ambient temperature and humidity. The ESP32’s built-in Wi-Fi capability enables seamless transmission of sensor data to a Firebase Realtime Database, providing cloud-based storage. A 16x2 I2C LCD module displays current readings locally, while a buzzer alerts users when gas concentrations exceed safety thresholds. This work contributes to the growing field of Internet of Things (IoT)-based environmental sensing by offering a scalable and cost-effective solution for real-time air quality surveillance and alerting</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a:t>
            </a:r>
            <a:endPar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0" marR="0" lvl="0" indent="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endPar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0" marR="0" lvl="0" indent="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KEYWORDS : </a:t>
            </a: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ESP32, Air Quality Monitoring, IoT, MQ2, MQ6, MQ135, DHT11, Firebase Realtime Database,</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 </a:t>
            </a:r>
            <a:r>
              <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Real-Time Monitoring, Buzzer Alert System, LCD Display</a:t>
            </a:r>
            <a:r>
              <a:rPr kumimoji="0" lang="en-IN"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a:t>
            </a:r>
            <a:endParaRPr kumimoji="0" lang="en-US" altLang="en-US" sz="1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0" marR="0" lvl="0" indent="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endParaRPr kumimoji="0" lang="en-US" altLang="en-US" sz="5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3077" name="Slide Number Placeholder 4"/>
          <p:cNvSpPr txBox="1">
            <a:spLocks noGrp="1"/>
          </p:cNvSpPr>
          <p:nvPr>
            <p:ph type="sldNum" sz="quarter" idx="12"/>
          </p:nvPr>
        </p:nvSpPr>
        <p:spPr>
          <a:noFill/>
          <a:ln>
            <a:noFill/>
          </a:ln>
        </p:spPr>
        <p:txBody>
          <a:bodyPr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Calibri" panose="020F0502020204030204" pitchFamily="34" charset="0"/>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stStyle>
          <a:p>
            <a:pPr lvl="0" algn="r" eaLnBrk="1" hangingPunct="1"/>
            <a:fld id="{9A0DB2DC-4C9A-4742-B13C-FB6460FD3503}" type="slidenum">
              <a:rPr lang="en-US" altLang="en-US" sz="1200" dirty="0">
                <a:solidFill>
                  <a:srgbClr val="898989"/>
                </a:solidFill>
              </a:rPr>
            </a:fld>
            <a:endParaRPr lang="en-US" altLang="en-US" sz="1200" dirty="0">
              <a:solidFill>
                <a:srgbClr val="898989"/>
              </a:solidFill>
            </a:endParaRPr>
          </a:p>
        </p:txBody>
      </p:sp>
      <p:pic>
        <p:nvPicPr>
          <p:cNvPr id="3079" name="Picture 12" descr="Sreyas Logo-New"/>
          <p:cNvPicPr>
            <a:picLocks noChangeAspect="1"/>
          </p:cNvPicPr>
          <p:nvPr/>
        </p:nvPicPr>
        <p:blipFill>
          <a:blip r:embed="rId1"/>
          <a:stretch>
            <a:fillRect/>
          </a:stretch>
        </p:blipFill>
        <p:spPr>
          <a:xfrm>
            <a:off x="8382000" y="22225"/>
            <a:ext cx="738188" cy="600075"/>
          </a:xfrm>
          <a:prstGeom prst="rect">
            <a:avLst/>
          </a:prstGeom>
          <a:noFill/>
          <a:ln w="9525">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381000" y="-228917"/>
            <a:ext cx="8229600" cy="1143000"/>
          </a:xfrm>
        </p:spPr>
        <p:txBody>
          <a:bodyPr/>
          <a:p>
            <a:r>
              <a:rPr lang="en-IN" altLang="en-US" sz="4000" b="1">
                <a:solidFill>
                  <a:srgbClr val="C00000"/>
                </a:solidFill>
              </a:rPr>
              <a:t>COMPONENTS</a:t>
            </a:r>
            <a:endParaRPr lang="en-IN" altLang="en-US" sz="4000" b="1">
              <a:solidFill>
                <a:srgbClr val="C00000"/>
              </a:solidFill>
            </a:endParaRPr>
          </a:p>
        </p:txBody>
      </p:sp>
      <p:sp>
        <p:nvSpPr>
          <p:cNvPr id="4" name="Slide Number Placeholder 3"/>
          <p:cNvSpPr>
            <a:spLocks noGrp="1"/>
          </p:cNvSpPr>
          <p:nvPr>
            <p:ph type="sldNum" sz="quarter" idx="12"/>
          </p:nvPr>
        </p:nvSpPr>
        <p:spPr/>
        <p:txBody>
          <a:bodyPr/>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
        <p:nvSpPr>
          <p:cNvPr id="6" name="Text Box 5"/>
          <p:cNvSpPr txBox="1"/>
          <p:nvPr/>
        </p:nvSpPr>
        <p:spPr>
          <a:xfrm>
            <a:off x="453390" y="897890"/>
            <a:ext cx="8601710" cy="8192770"/>
          </a:xfrm>
          <a:prstGeom prst="rect">
            <a:avLst/>
          </a:prstGeom>
        </p:spPr>
        <p:txBody>
          <a:bodyPr wrap="square">
            <a:noAutofit/>
          </a:bodyPr>
          <a:p>
            <a:pPr algn="just">
              <a:buAutoNum type="arabicPeriod"/>
            </a:pPr>
            <a:r>
              <a:rPr sz="1800"/>
              <a:t>ESP32 Development Board</a:t>
            </a:r>
            <a:endParaRPr sz="1800"/>
          </a:p>
          <a:p>
            <a:pPr algn="just"/>
            <a:r>
              <a:rPr sz="1800"/>
              <a:t> → Main microcontroller with Wi-Fi capability.</a:t>
            </a:r>
            <a:endParaRPr sz="1800"/>
          </a:p>
          <a:p>
            <a:pPr algn="just"/>
            <a:r>
              <a:rPr lang="en-IN" sz="1800"/>
              <a:t>2.</a:t>
            </a:r>
            <a:r>
              <a:rPr sz="1800"/>
              <a:t>MQ2 Gas Sensor</a:t>
            </a:r>
            <a:endParaRPr sz="1800"/>
          </a:p>
          <a:p>
            <a:pPr algn="just"/>
            <a:r>
              <a:rPr sz="1800"/>
              <a:t> → Detects LPG, smoke, alcohol gases.</a:t>
            </a:r>
            <a:endParaRPr sz="1800"/>
          </a:p>
          <a:p>
            <a:pPr algn="just"/>
            <a:r>
              <a:rPr sz="1800"/>
              <a:t> → Analog output to GPIO 34.</a:t>
            </a:r>
            <a:endParaRPr sz="1800"/>
          </a:p>
          <a:p>
            <a:pPr algn="just"/>
            <a:r>
              <a:rPr lang="en-IN" sz="1800"/>
              <a:t>3.</a:t>
            </a:r>
            <a:r>
              <a:rPr sz="1800"/>
              <a:t>MQ6 Gas Sensor</a:t>
            </a:r>
            <a:endParaRPr sz="1800"/>
          </a:p>
          <a:p>
            <a:pPr algn="just"/>
            <a:r>
              <a:rPr sz="1800"/>
              <a:t> → Detects LPG, butane, propane.</a:t>
            </a:r>
            <a:endParaRPr sz="1800"/>
          </a:p>
          <a:p>
            <a:pPr algn="just"/>
            <a:r>
              <a:rPr sz="1800"/>
              <a:t> → Analog output to GPIO 35.</a:t>
            </a:r>
            <a:endParaRPr sz="1800"/>
          </a:p>
          <a:p>
            <a:pPr algn="just"/>
            <a:r>
              <a:rPr lang="en-IN" sz="1800"/>
              <a:t>4.</a:t>
            </a:r>
            <a:r>
              <a:rPr sz="1800"/>
              <a:t>MQ135 Gas Sensor</a:t>
            </a:r>
            <a:endParaRPr sz="1800"/>
          </a:p>
          <a:p>
            <a:pPr algn="just"/>
            <a:r>
              <a:rPr sz="1800"/>
              <a:t> → Detects CO2 and other harmful gases.</a:t>
            </a:r>
            <a:endParaRPr sz="1800"/>
          </a:p>
          <a:p>
            <a:pPr algn="just"/>
            <a:r>
              <a:rPr sz="1800"/>
              <a:t> → Analog output to GPIO 32.</a:t>
            </a:r>
            <a:endParaRPr sz="1800"/>
          </a:p>
          <a:p>
            <a:pPr algn="just"/>
            <a:r>
              <a:rPr lang="en-IN" sz="1800"/>
              <a:t>5.</a:t>
            </a:r>
            <a:r>
              <a:rPr sz="1800"/>
              <a:t>DHT11 Temperature and Humidity Sensor</a:t>
            </a:r>
            <a:endParaRPr sz="1800"/>
          </a:p>
          <a:p>
            <a:pPr algn="just"/>
            <a:r>
              <a:rPr sz="1800"/>
              <a:t> → Measures ambient temperature and relative humidity.</a:t>
            </a:r>
            <a:endParaRPr sz="1800"/>
          </a:p>
          <a:p>
            <a:pPr algn="just"/>
            <a:r>
              <a:rPr sz="1800"/>
              <a:t> → Digital signal pin to GPIO 4.</a:t>
            </a:r>
            <a:endParaRPr sz="1800"/>
          </a:p>
          <a:p>
            <a:pPr algn="just"/>
            <a:r>
              <a:rPr lang="en-IN" sz="1800"/>
              <a:t>6.</a:t>
            </a:r>
            <a:r>
              <a:rPr sz="1800"/>
              <a:t>Buzzer (Active)</a:t>
            </a:r>
            <a:endParaRPr sz="1800"/>
          </a:p>
          <a:p>
            <a:pPr algn="just"/>
            <a:r>
              <a:rPr sz="1800"/>
              <a:t> → Sound alert when gas levels exceed thresholds.</a:t>
            </a:r>
            <a:endParaRPr sz="1800"/>
          </a:p>
          <a:p>
            <a:pPr algn="just"/>
            <a:r>
              <a:rPr sz="1800"/>
              <a:t> → Connected to GPIO 12.</a:t>
            </a:r>
            <a:endParaRPr sz="1800"/>
          </a:p>
          <a:p>
            <a:pPr algn="just"/>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609600" y="455295"/>
            <a:ext cx="8229600" cy="5824220"/>
          </a:xfrm>
        </p:spPr>
        <p:txBody>
          <a:bodyPr/>
          <a:p>
            <a:pPr marL="0" indent="0" algn="just">
              <a:buNone/>
            </a:pPr>
            <a:r>
              <a:rPr lang="en-IN" sz="1800">
                <a:latin typeface="Times New Roman" panose="02020603050405020304" pitchFamily="18" charset="0"/>
                <a:cs typeface="Times New Roman" panose="02020603050405020304" pitchFamily="18" charset="0"/>
                <a:sym typeface="+mn-ea"/>
              </a:rPr>
              <a:t>7. </a:t>
            </a:r>
            <a:r>
              <a:rPr sz="1800">
                <a:latin typeface="Times New Roman" panose="02020603050405020304" pitchFamily="18" charset="0"/>
                <a:cs typeface="Times New Roman" panose="02020603050405020304" pitchFamily="18" charset="0"/>
                <a:sym typeface="+mn-ea"/>
              </a:rPr>
              <a:t>I2C LCD Display (16x2, I2C Interface )</a:t>
            </a:r>
            <a:endParaRPr sz="1800">
              <a:latin typeface="Times New Roman" panose="02020603050405020304" pitchFamily="18" charset="0"/>
              <a:cs typeface="Times New Roman" panose="02020603050405020304" pitchFamily="18" charset="0"/>
            </a:endParaRPr>
          </a:p>
          <a:p>
            <a:pPr marL="0" indent="0" algn="just">
              <a:buNone/>
            </a:pPr>
            <a:r>
              <a:rPr sz="1800">
                <a:latin typeface="Times New Roman" panose="02020603050405020304" pitchFamily="18" charset="0"/>
                <a:cs typeface="Times New Roman" panose="02020603050405020304" pitchFamily="18" charset="0"/>
                <a:sym typeface="+mn-ea"/>
              </a:rPr>
              <a:t> → Displays sensor values and alerts.</a:t>
            </a:r>
            <a:endParaRPr sz="1800">
              <a:latin typeface="Times New Roman" panose="02020603050405020304" pitchFamily="18" charset="0"/>
              <a:cs typeface="Times New Roman" panose="02020603050405020304" pitchFamily="18" charset="0"/>
            </a:endParaRPr>
          </a:p>
          <a:p>
            <a:pPr marL="0" indent="0" algn="just">
              <a:buNone/>
            </a:pPr>
            <a:r>
              <a:rPr sz="1800">
                <a:latin typeface="Times New Roman" panose="02020603050405020304" pitchFamily="18" charset="0"/>
                <a:cs typeface="Times New Roman" panose="02020603050405020304" pitchFamily="18" charset="0"/>
                <a:sym typeface="+mn-ea"/>
              </a:rPr>
              <a:t> → Connected via I2C:</a:t>
            </a:r>
            <a:endParaRPr sz="1800">
              <a:latin typeface="Times New Roman" panose="02020603050405020304" pitchFamily="18" charset="0"/>
              <a:cs typeface="Times New Roman" panose="02020603050405020304" pitchFamily="18" charset="0"/>
            </a:endParaRPr>
          </a:p>
          <a:p>
            <a:pPr lvl="1" algn="just">
              <a:buFont typeface="Arial" panose="020B0604020202020204"/>
              <a:buChar char="◦"/>
            </a:pPr>
            <a:r>
              <a:rPr sz="1800">
                <a:latin typeface="Times New Roman" panose="02020603050405020304" pitchFamily="18" charset="0"/>
                <a:cs typeface="Times New Roman" panose="02020603050405020304" pitchFamily="18" charset="0"/>
                <a:sym typeface="+mn-ea"/>
              </a:rPr>
              <a:t>SDA → GPIO 21</a:t>
            </a:r>
            <a:endParaRPr sz="1800">
              <a:latin typeface="Times New Roman" panose="02020603050405020304" pitchFamily="18" charset="0"/>
              <a:cs typeface="Times New Roman" panose="02020603050405020304" pitchFamily="18" charset="0"/>
            </a:endParaRPr>
          </a:p>
          <a:p>
            <a:pPr lvl="1" algn="just">
              <a:buFont typeface="Arial" panose="020B0604020202020204"/>
              <a:buChar char="◦"/>
            </a:pPr>
            <a:r>
              <a:rPr sz="1800">
                <a:latin typeface="Times New Roman" panose="02020603050405020304" pitchFamily="18" charset="0"/>
                <a:cs typeface="Times New Roman" panose="02020603050405020304" pitchFamily="18" charset="0"/>
                <a:sym typeface="+mn-ea"/>
              </a:rPr>
              <a:t>SCL → GPIO 22</a:t>
            </a:r>
            <a:endParaRPr sz="1800">
              <a:latin typeface="Times New Roman" panose="02020603050405020304" pitchFamily="18" charset="0"/>
              <a:cs typeface="Times New Roman" panose="02020603050405020304" pitchFamily="18" charset="0"/>
            </a:endParaRPr>
          </a:p>
          <a:p>
            <a:pPr marL="0" indent="0" algn="just">
              <a:buNone/>
            </a:pPr>
            <a:r>
              <a:rPr sz="1800">
                <a:latin typeface="Times New Roman" panose="02020603050405020304" pitchFamily="18" charset="0"/>
                <a:cs typeface="Times New Roman" panose="02020603050405020304" pitchFamily="18" charset="0"/>
                <a:sym typeface="+mn-ea"/>
              </a:rPr>
              <a:t>🔋 Power Components:</a:t>
            </a:r>
            <a:endParaRPr sz="1800">
              <a:latin typeface="Times New Roman" panose="02020603050405020304" pitchFamily="18" charset="0"/>
              <a:cs typeface="Times New Roman" panose="02020603050405020304" pitchFamily="18" charset="0"/>
            </a:endParaRPr>
          </a:p>
          <a:p>
            <a:pPr marL="0" indent="0" algn="just">
              <a:buNone/>
            </a:pPr>
            <a:r>
              <a:rPr lang="en-IN" sz="1800">
                <a:latin typeface="Times New Roman" panose="02020603050405020304" pitchFamily="18" charset="0"/>
                <a:cs typeface="Times New Roman" panose="02020603050405020304" pitchFamily="18" charset="0"/>
                <a:sym typeface="+mn-ea"/>
              </a:rPr>
              <a:t>8. </a:t>
            </a:r>
            <a:r>
              <a:rPr sz="1800">
                <a:latin typeface="Times New Roman" panose="02020603050405020304" pitchFamily="18" charset="0"/>
                <a:cs typeface="Times New Roman" panose="02020603050405020304" pitchFamily="18" charset="0"/>
                <a:sym typeface="+mn-ea"/>
              </a:rPr>
              <a:t>Mini Buck Converter</a:t>
            </a:r>
            <a:r>
              <a:rPr lang="en-IN" sz="1800">
                <a:latin typeface="Times New Roman" panose="02020603050405020304" pitchFamily="18" charset="0"/>
                <a:cs typeface="Times New Roman" panose="02020603050405020304" pitchFamily="18" charset="0"/>
                <a:sym typeface="+mn-ea"/>
              </a:rPr>
              <a:t>(HW316): </a:t>
            </a:r>
            <a:endParaRPr sz="1800">
              <a:latin typeface="Times New Roman" panose="02020603050405020304" pitchFamily="18" charset="0"/>
              <a:cs typeface="Times New Roman" panose="02020603050405020304" pitchFamily="18" charset="0"/>
            </a:endParaRPr>
          </a:p>
          <a:p>
            <a:pPr marL="0" indent="0" algn="just">
              <a:buNone/>
            </a:pPr>
            <a:r>
              <a:rPr sz="1800">
                <a:latin typeface="Times New Roman" panose="02020603050405020304" pitchFamily="18" charset="0"/>
                <a:cs typeface="Times New Roman" panose="02020603050405020304" pitchFamily="18" charset="0"/>
                <a:sym typeface="+mn-ea"/>
              </a:rPr>
              <a:t> → Steps down 12V or 9V input to 5V or 3.3V</a:t>
            </a:r>
            <a:endParaRPr sz="1800">
              <a:latin typeface="Times New Roman" panose="02020603050405020304" pitchFamily="18" charset="0"/>
              <a:cs typeface="Times New Roman" panose="02020603050405020304" pitchFamily="18" charset="0"/>
            </a:endParaRPr>
          </a:p>
          <a:p>
            <a:pPr marL="0" indent="0" algn="just">
              <a:buNone/>
            </a:pPr>
            <a:r>
              <a:rPr sz="1800">
                <a:latin typeface="Times New Roman" panose="02020603050405020304" pitchFamily="18" charset="0"/>
                <a:cs typeface="Times New Roman" panose="02020603050405020304" pitchFamily="18" charset="0"/>
                <a:sym typeface="+mn-ea"/>
              </a:rPr>
              <a:t> → Powers ESP32 and sensors safely</a:t>
            </a:r>
            <a:endParaRPr sz="1800">
              <a:latin typeface="Times New Roman" panose="02020603050405020304" pitchFamily="18" charset="0"/>
              <a:cs typeface="Times New Roman" panose="02020603050405020304" pitchFamily="18" charset="0"/>
            </a:endParaRPr>
          </a:p>
          <a:p>
            <a:pPr marL="0" indent="0" algn="just">
              <a:buNone/>
            </a:pPr>
            <a:r>
              <a:rPr lang="en-IN" sz="1800">
                <a:latin typeface="Times New Roman" panose="02020603050405020304" pitchFamily="18" charset="0"/>
                <a:cs typeface="Times New Roman" panose="02020603050405020304" pitchFamily="18" charset="0"/>
                <a:sym typeface="+mn-ea"/>
              </a:rPr>
              <a:t>9. </a:t>
            </a:r>
            <a:r>
              <a:rPr sz="1800">
                <a:latin typeface="Times New Roman" panose="02020603050405020304" pitchFamily="18" charset="0"/>
                <a:cs typeface="Times New Roman" panose="02020603050405020304" pitchFamily="18" charset="0"/>
                <a:sym typeface="+mn-ea"/>
              </a:rPr>
              <a:t>Breadboard or PCB</a:t>
            </a:r>
            <a:endParaRPr sz="1800">
              <a:latin typeface="Times New Roman" panose="02020603050405020304" pitchFamily="18" charset="0"/>
              <a:cs typeface="Times New Roman" panose="02020603050405020304" pitchFamily="18" charset="0"/>
            </a:endParaRPr>
          </a:p>
          <a:p>
            <a:pPr marL="0" indent="0" algn="just">
              <a:buNone/>
            </a:pPr>
            <a:r>
              <a:rPr sz="1800">
                <a:latin typeface="Times New Roman" panose="02020603050405020304" pitchFamily="18" charset="0"/>
                <a:cs typeface="Times New Roman" panose="02020603050405020304" pitchFamily="18" charset="0"/>
                <a:sym typeface="+mn-ea"/>
              </a:rPr>
              <a:t> → For prototyping or soldered assembly.</a:t>
            </a:r>
            <a:endParaRPr sz="1800">
              <a:latin typeface="Times New Roman" panose="02020603050405020304" pitchFamily="18" charset="0"/>
              <a:cs typeface="Times New Roman" panose="02020603050405020304" pitchFamily="18" charset="0"/>
            </a:endParaRPr>
          </a:p>
          <a:p>
            <a:pPr marL="0" indent="0" algn="just">
              <a:buNone/>
            </a:pPr>
            <a:r>
              <a:rPr lang="en-IN" sz="1800">
                <a:latin typeface="Times New Roman" panose="02020603050405020304" pitchFamily="18" charset="0"/>
                <a:cs typeface="Times New Roman" panose="02020603050405020304" pitchFamily="18" charset="0"/>
                <a:sym typeface="+mn-ea"/>
              </a:rPr>
              <a:t>10. </a:t>
            </a:r>
            <a:r>
              <a:rPr sz="1800">
                <a:latin typeface="Times New Roman" panose="02020603050405020304" pitchFamily="18" charset="0"/>
                <a:cs typeface="Times New Roman" panose="02020603050405020304" pitchFamily="18" charset="0"/>
                <a:sym typeface="+mn-ea"/>
              </a:rPr>
              <a:t>Jumper Wires</a:t>
            </a:r>
            <a:endParaRPr sz="1800">
              <a:latin typeface="Times New Roman" panose="02020603050405020304" pitchFamily="18" charset="0"/>
              <a:cs typeface="Times New Roman" panose="02020603050405020304" pitchFamily="18" charset="0"/>
            </a:endParaRPr>
          </a:p>
          <a:p>
            <a:pPr marL="0" indent="0" algn="just">
              <a:buNone/>
            </a:pPr>
            <a:r>
              <a:rPr sz="1800">
                <a:latin typeface="Times New Roman" panose="02020603050405020304" pitchFamily="18" charset="0"/>
                <a:cs typeface="Times New Roman" panose="02020603050405020304" pitchFamily="18" charset="0"/>
                <a:sym typeface="+mn-ea"/>
              </a:rPr>
              <a:t> → For connecting components.</a:t>
            </a:r>
            <a:endParaRPr sz="1800">
              <a:latin typeface="Times New Roman" panose="02020603050405020304" pitchFamily="18" charset="0"/>
              <a:cs typeface="Times New Roman" panose="02020603050405020304" pitchFamily="18" charset="0"/>
            </a:endParaRPr>
          </a:p>
          <a:p>
            <a:pPr marL="0" indent="0" algn="just">
              <a:buNone/>
            </a:pPr>
            <a:r>
              <a:rPr lang="en-IN" sz="1800">
                <a:latin typeface="Times New Roman" panose="02020603050405020304" pitchFamily="18" charset="0"/>
                <a:cs typeface="Times New Roman" panose="02020603050405020304" pitchFamily="18" charset="0"/>
                <a:sym typeface="+mn-ea"/>
              </a:rPr>
              <a:t>11. </a:t>
            </a:r>
            <a:r>
              <a:rPr sz="1800">
                <a:latin typeface="Times New Roman" panose="02020603050405020304" pitchFamily="18" charset="0"/>
                <a:cs typeface="Times New Roman" panose="02020603050405020304" pitchFamily="18" charset="0"/>
                <a:sym typeface="+mn-ea"/>
              </a:rPr>
              <a:t>Power Source</a:t>
            </a:r>
            <a:endParaRPr sz="1800">
              <a:latin typeface="Times New Roman" panose="02020603050405020304" pitchFamily="18" charset="0"/>
              <a:cs typeface="Times New Roman" panose="02020603050405020304" pitchFamily="18" charset="0"/>
            </a:endParaRPr>
          </a:p>
          <a:p>
            <a:pPr marL="0" indent="0" algn="just">
              <a:buNone/>
            </a:pPr>
            <a:r>
              <a:rPr sz="1800">
                <a:latin typeface="Times New Roman" panose="02020603050405020304" pitchFamily="18" charset="0"/>
                <a:cs typeface="Times New Roman" panose="02020603050405020304" pitchFamily="18" charset="0"/>
                <a:sym typeface="+mn-ea"/>
              </a:rPr>
              <a:t> → 9V/12V adapter or battery for input to buck converter.</a:t>
            </a:r>
            <a:endParaRPr sz="1800">
              <a:latin typeface="Times New Roman" panose="02020603050405020304" pitchFamily="18" charset="0"/>
              <a:cs typeface="Times New Roman" panose="02020603050405020304" pitchFamily="18" charset="0"/>
            </a:endParaRPr>
          </a:p>
          <a:p>
            <a:pPr marL="0" indent="0" algn="just">
              <a:buNone/>
            </a:pPr>
            <a:endParaRPr lang="en-US" sz="180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185"/>
            <a:ext cx="7984490" cy="941070"/>
          </a:xfrm>
        </p:spPr>
        <p:txBody>
          <a:bodyPr/>
          <a:lstStyle/>
          <a:p>
            <a:r>
              <a:rPr lang="en-IN" altLang="en-US" sz="3600" b="1">
                <a:solidFill>
                  <a:srgbClr val="C00000"/>
                </a:solidFill>
              </a:rPr>
              <a:t>SENSOR AND MODULE CONNECTIONS</a:t>
            </a:r>
            <a:endParaRPr lang="en-IN" altLang="en-US" sz="3600" b="1">
              <a:solidFill>
                <a:srgbClr val="C00000"/>
              </a:solidFill>
            </a:endParaRPr>
          </a:p>
        </p:txBody>
      </p:sp>
      <p:sp>
        <p:nvSpPr>
          <p:cNvPr id="4" name="Slide Number Placeholder 3"/>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pic>
        <p:nvPicPr>
          <p:cNvPr id="5127" name="Picture 12" descr="Sreyas Logo-New"/>
          <p:cNvPicPr>
            <a:picLocks noChangeAspect="1"/>
          </p:cNvPicPr>
          <p:nvPr/>
        </p:nvPicPr>
        <p:blipFill>
          <a:blip r:embed="rId1"/>
          <a:stretch>
            <a:fillRect/>
          </a:stretch>
        </p:blipFill>
        <p:spPr>
          <a:xfrm>
            <a:off x="8382000" y="22225"/>
            <a:ext cx="738188" cy="600075"/>
          </a:xfrm>
          <a:prstGeom prst="rect">
            <a:avLst/>
          </a:prstGeom>
          <a:noFill/>
          <a:ln w="9525">
            <a:noFill/>
          </a:ln>
        </p:spPr>
      </p:pic>
      <p:pic>
        <p:nvPicPr>
          <p:cNvPr id="8" name="Content Placeholder 7"/>
          <p:cNvPicPr>
            <a:picLocks noGrp="1" noChangeAspect="1"/>
          </p:cNvPicPr>
          <p:nvPr>
            <p:ph idx="1"/>
          </p:nvPr>
        </p:nvPicPr>
        <p:blipFill>
          <a:blip r:embed="rId2"/>
          <a:stretch>
            <a:fillRect/>
          </a:stretch>
        </p:blipFill>
        <p:spPr>
          <a:xfrm>
            <a:off x="568325" y="1100455"/>
            <a:ext cx="8025765" cy="51022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vert="horz" wrap="square" lIns="91440" tIns="45720" rIns="91440" bIns="45720" numCol="1" rtlCol="0" anchor="ctr" anchorCtr="0" compatLnSpc="1">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IN" altLang="en-US" sz="4000" b="1" i="0" u="none" strike="noStrike" kern="1200" cap="none" spc="0" normalizeH="0" baseline="0" noProof="0" dirty="0">
                <a:ln>
                  <a:noFill/>
                </a:ln>
                <a:solidFill>
                  <a:srgbClr val="C00000"/>
                </a:solidFill>
                <a:effectLst/>
                <a:uLnTx/>
                <a:uFillTx/>
                <a:latin typeface="+mj-lt"/>
                <a:ea typeface="+mj-ea"/>
                <a:cs typeface="+mj-cs"/>
              </a:rPr>
              <a:t>EXPLAINATION</a:t>
            </a:r>
            <a:endParaRPr kumimoji="0" lang="en-IN" altLang="en-US" sz="4000" b="1" i="0" u="none" strike="noStrike" kern="1200" cap="none" spc="0" normalizeH="0" baseline="0" noProof="0" dirty="0">
              <a:ln>
                <a:noFill/>
              </a:ln>
              <a:solidFill>
                <a:srgbClr val="C00000"/>
              </a:solidFill>
              <a:effectLst/>
              <a:uLnTx/>
              <a:uFillTx/>
              <a:latin typeface="+mj-lt"/>
              <a:ea typeface="+mj-ea"/>
              <a:cs typeface="+mj-cs"/>
            </a:endParaRPr>
          </a:p>
        </p:txBody>
      </p:sp>
      <p:sp>
        <p:nvSpPr>
          <p:cNvPr id="3" name="Content Placeholder 2"/>
          <p:cNvSpPr>
            <a:spLocks noGrp="1"/>
          </p:cNvSpPr>
          <p:nvPr>
            <p:ph idx="1"/>
          </p:nvPr>
        </p:nvSpPr>
        <p:spPr>
          <a:xfrm>
            <a:off x="457200" y="1021080"/>
            <a:ext cx="8229600" cy="5105400"/>
          </a:xfrm>
        </p:spPr>
        <p:txBody>
          <a:bodyPr vert="horz" wrap="square" lIns="91440" tIns="45720" rIns="91440" bIns="45720" numCol="1" rtlCol="0" anchor="t" anchorCtr="0" compatLnSpc="1">
            <a:noAutofit/>
          </a:bodyPr>
          <a:lstStyle/>
          <a:p>
            <a:pPr marL="0" marR="0" lvl="0" indent="0" algn="just"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kumimoji="0" lang="en-IN" altLang="en-US" sz="17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This project </a:t>
            </a:r>
            <a:r>
              <a:rPr kumimoji="0" lang="en-US" altLang="en-US" sz="17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presents the development of a real-time air quality monitoring system using an ESP32 microcontroller, integrated with multiple gas sensors (MQ2, MQ6, and MQ135), a DHT11 temperature and humidity sensor, and a buzzer for alert notifications. The system is designed to detect harmful gases such as LPG, smoke, methane, and carbon dioxide, as well as environmental parameters like temperature and humidity. The sensor data is processed and visualized locally on a 16x2 I2C LCD display and simultaneously uploaded to a cloud-based Firebase Realtime Database. Wi-Fi connectivity is established through the ESP32, enabling remote access to live data from anywhere via the internet. The system continuously monitors gas concentrations, and if any of the sensor readings exceed a predefined safety threshold, it triggers an alert by activating a buzzer and updating the alert status in the cloud. This approach ensures timely warnings for hazardous air quality conditions. The integration of cloud storage and real-time notification makes this system suitable for smart home applications, industrial safety, and environmental monitoring. The solution emphasizes low cost, portability, and real-time cloud-based visibility, enabling proactive measures for health and safety.</a:t>
            </a:r>
            <a:endParaRPr kumimoji="0" lang="en-US" altLang="en-US" sz="17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4101" name="Slide Number Placeholder 4"/>
          <p:cNvSpPr txBox="1">
            <a:spLocks noGrp="1"/>
          </p:cNvSpPr>
          <p:nvPr>
            <p:ph type="sldNum" sz="quarter" idx="12"/>
          </p:nvPr>
        </p:nvSpPr>
        <p:spPr>
          <a:noFill/>
          <a:ln>
            <a:noFill/>
          </a:ln>
        </p:spPr>
        <p:txBody>
          <a:bodyPr anchor="ctr" anchorCtr="0"/>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Calibri" panose="020F0502020204030204" pitchFamily="34" charset="0"/>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mn-ea"/>
                <a:cs typeface="+mn-cs"/>
              </a:defRPr>
            </a:lvl5pPr>
          </a:lstStyle>
          <a:p>
            <a:pPr lvl="0" algn="r" eaLnBrk="1" hangingPunct="1"/>
            <a:fld id="{9A0DB2DC-4C9A-4742-B13C-FB6460FD3503}" type="slidenum">
              <a:rPr lang="en-US" altLang="en-US" sz="1200" dirty="0">
                <a:solidFill>
                  <a:srgbClr val="898989"/>
                </a:solidFill>
              </a:rPr>
            </a:fld>
            <a:endParaRPr lang="en-US" altLang="en-US" sz="1200" dirty="0">
              <a:solidFill>
                <a:srgbClr val="898989"/>
              </a:solidFill>
            </a:endParaRPr>
          </a:p>
        </p:txBody>
      </p:sp>
      <p:pic>
        <p:nvPicPr>
          <p:cNvPr id="4103" name="Picture 12" descr="Sreyas Logo-New"/>
          <p:cNvPicPr>
            <a:picLocks noChangeAspect="1"/>
          </p:cNvPicPr>
          <p:nvPr/>
        </p:nvPicPr>
        <p:blipFill>
          <a:blip r:embed="rId1"/>
          <a:stretch>
            <a:fillRect/>
          </a:stretch>
        </p:blipFill>
        <p:spPr>
          <a:xfrm>
            <a:off x="8382000" y="22225"/>
            <a:ext cx="738188" cy="600075"/>
          </a:xfrm>
          <a:prstGeom prst="rect">
            <a:avLst/>
          </a:prstGeom>
          <a:noFill/>
          <a:ln w="9525">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Slide Number Placeholder 3"/>
          <p:cNvSpPr>
            <a:spLocks noGrp="1"/>
          </p:cNvSpPr>
          <p:nvPr>
            <p:ph type="sldNum" sz="quarter" idx="12"/>
          </p:nvPr>
        </p:nvSpPr>
        <p:spPr/>
        <p:txBody>
          <a:bodyPr/>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sp>
        <p:nvSpPr>
          <p:cNvPr id="5" name="Text Box 4"/>
          <p:cNvSpPr txBox="1"/>
          <p:nvPr/>
        </p:nvSpPr>
        <p:spPr>
          <a:xfrm>
            <a:off x="8059420" y="0"/>
            <a:ext cx="1008380" cy="595630"/>
          </a:xfrm>
          <a:prstGeom prst="rect">
            <a:avLst/>
          </a:prstGeom>
          <a:noFill/>
        </p:spPr>
        <p:txBody>
          <a:bodyPr wrap="square" rtlCol="0">
            <a:noAutofit/>
          </a:bodyPr>
          <a:p>
            <a:endParaRPr lang="en-US"/>
          </a:p>
        </p:txBody>
      </p:sp>
      <p:pic>
        <p:nvPicPr>
          <p:cNvPr id="4103" name="Picture 12" descr="Sreyas Logo-New"/>
          <p:cNvPicPr>
            <a:picLocks noChangeAspect="1"/>
          </p:cNvPicPr>
          <p:nvPr/>
        </p:nvPicPr>
        <p:blipFill>
          <a:blip r:embed="rId1"/>
          <a:stretch>
            <a:fillRect/>
          </a:stretch>
        </p:blipFill>
        <p:spPr>
          <a:xfrm>
            <a:off x="8382000" y="22225"/>
            <a:ext cx="738188" cy="600075"/>
          </a:xfrm>
          <a:prstGeom prst="rect">
            <a:avLst/>
          </a:prstGeom>
          <a:noFill/>
          <a:ln w="9525">
            <a:noFill/>
          </a:ln>
        </p:spPr>
      </p:pic>
      <p:sp>
        <p:nvSpPr>
          <p:cNvPr id="6" name="Text Box 5"/>
          <p:cNvSpPr txBox="1"/>
          <p:nvPr/>
        </p:nvSpPr>
        <p:spPr>
          <a:xfrm>
            <a:off x="1064895" y="0"/>
            <a:ext cx="7178675" cy="706755"/>
          </a:xfrm>
          <a:prstGeom prst="rect">
            <a:avLst/>
          </a:prstGeom>
          <a:noFill/>
        </p:spPr>
        <p:txBody>
          <a:bodyPr wrap="square" rtlCol="0" anchor="t">
            <a:spAutoFit/>
          </a:bodyPr>
          <a:p>
            <a:pPr marL="0" marR="0" lvl="0" indent="0" algn="ctr" defTabSz="914400" rtl="0" eaLnBrk="1" fontAlgn="auto" latinLnBrk="0" hangingPunct="1">
              <a:lnSpc>
                <a:spcPct val="100000"/>
              </a:lnSpc>
              <a:spcBef>
                <a:spcPct val="0"/>
              </a:spcBef>
              <a:spcAft>
                <a:spcPts val="0"/>
              </a:spcAft>
              <a:buClrTx/>
              <a:buSzTx/>
              <a:buFontTx/>
              <a:buNone/>
              <a:defRPr/>
            </a:pPr>
            <a:r>
              <a:rPr lang="en-IN" altLang="en-US" sz="4000" b="1" noProof="0" dirty="0">
                <a:ln>
                  <a:noFill/>
                </a:ln>
                <a:solidFill>
                  <a:srgbClr val="C00000"/>
                </a:solidFill>
                <a:effectLst/>
                <a:uLnTx/>
                <a:uFillTx/>
                <a:latin typeface="+mj-lt"/>
                <a:ea typeface="+mj-ea"/>
                <a:cs typeface="+mj-cs"/>
                <a:sym typeface="+mn-ea"/>
              </a:rPr>
              <a:t>ESP 32 MC Specifications</a:t>
            </a:r>
            <a:endParaRPr lang="en-IN" altLang="en-US" sz="4000" b="1" noProof="0" dirty="0">
              <a:ln>
                <a:noFill/>
              </a:ln>
              <a:solidFill>
                <a:srgbClr val="C00000"/>
              </a:solidFill>
              <a:effectLst/>
              <a:uLnTx/>
              <a:uFillTx/>
              <a:latin typeface="+mj-lt"/>
              <a:ea typeface="+mj-ea"/>
              <a:cs typeface="+mj-cs"/>
              <a:sym typeface="+mn-ea"/>
            </a:endParaRPr>
          </a:p>
        </p:txBody>
      </p:sp>
      <p:sp>
        <p:nvSpPr>
          <p:cNvPr id="7" name="Text Box 6"/>
          <p:cNvSpPr txBox="1"/>
          <p:nvPr/>
        </p:nvSpPr>
        <p:spPr>
          <a:xfrm>
            <a:off x="381000" y="762000"/>
            <a:ext cx="8677275" cy="5121910"/>
          </a:xfrm>
          <a:prstGeom prst="rect">
            <a:avLst/>
          </a:prstGeom>
        </p:spPr>
        <p:txBody>
          <a:bodyPr wrap="square">
            <a:spAutoFit/>
          </a:bodyPr>
          <a:p>
            <a:pPr>
              <a:spcAft>
                <a:spcPct val="60000"/>
              </a:spcAft>
            </a:pPr>
            <a:r>
              <a:rPr sz="1900" b="1"/>
              <a:t>🧠 </a:t>
            </a:r>
            <a:r>
              <a:rPr lang="en-IN" sz="1900" b="1"/>
              <a:t> </a:t>
            </a:r>
            <a:r>
              <a:rPr sz="1900" b="1"/>
              <a:t>Core &amp; Processing</a:t>
            </a:r>
            <a:r>
              <a:rPr lang="en-IN" sz="1900" b="1"/>
              <a:t> :</a:t>
            </a:r>
            <a:endParaRPr sz="1900" b="1"/>
          </a:p>
          <a:p>
            <a:pPr>
              <a:buFont typeface="Arial" panose="020B0604020202020204"/>
              <a:buChar char="•"/>
            </a:pPr>
            <a:r>
              <a:rPr sz="1600"/>
              <a:t>Processor: Dual-core Xtensa® 32-bit LX6 microprocessor</a:t>
            </a:r>
            <a:endParaRPr sz="1600"/>
          </a:p>
          <a:p>
            <a:pPr>
              <a:buFont typeface="Arial" panose="020B0604020202020204"/>
              <a:buChar char="•"/>
            </a:pPr>
            <a:endParaRPr sz="1600"/>
          </a:p>
          <a:p>
            <a:pPr>
              <a:buFont typeface="Arial" panose="020B0604020202020204"/>
              <a:buChar char="•"/>
            </a:pPr>
            <a:r>
              <a:rPr sz="1600"/>
              <a:t>Clock Speed: Up to 240 MHz</a:t>
            </a:r>
            <a:endParaRPr sz="1600"/>
          </a:p>
          <a:p>
            <a:pPr>
              <a:buFont typeface="Arial" panose="020B0604020202020204"/>
              <a:buChar char="•"/>
            </a:pPr>
            <a:endParaRPr sz="1600"/>
          </a:p>
          <a:p>
            <a:pPr>
              <a:buFont typeface="Arial" panose="020B0604020202020204"/>
              <a:buChar char="•"/>
            </a:pPr>
            <a:r>
              <a:rPr sz="1600"/>
              <a:t>RAM:</a:t>
            </a:r>
            <a:endParaRPr sz="1600"/>
          </a:p>
          <a:p>
            <a:pPr lvl="1">
              <a:buFont typeface="Arial" panose="020B0604020202020204"/>
              <a:buChar char="◦"/>
            </a:pPr>
            <a:r>
              <a:rPr sz="1600"/>
              <a:t>520 KB SRAM (internal)</a:t>
            </a:r>
            <a:endParaRPr sz="1600"/>
          </a:p>
          <a:p>
            <a:pPr lvl="1">
              <a:buFont typeface="Arial" panose="020B0604020202020204"/>
              <a:buChar char="◦"/>
            </a:pPr>
            <a:r>
              <a:rPr sz="1600"/>
              <a:t>Optional external PSRAM (up to 8 MB)</a:t>
            </a:r>
            <a:endParaRPr sz="1600"/>
          </a:p>
          <a:p>
            <a:pPr lvl="1">
              <a:buFont typeface="Arial" panose="020B0604020202020204"/>
              <a:buChar char="◦"/>
            </a:pPr>
            <a:endParaRPr sz="1600"/>
          </a:p>
          <a:p>
            <a:pPr>
              <a:buFont typeface="Arial" panose="020B0604020202020204"/>
              <a:buChar char="•"/>
            </a:pPr>
            <a:r>
              <a:rPr sz="1600"/>
              <a:t>ROM: 448 KB</a:t>
            </a:r>
            <a:endParaRPr sz="1600"/>
          </a:p>
          <a:p>
            <a:pPr>
              <a:buFont typeface="Arial" panose="020B0604020202020204"/>
              <a:buChar char="•"/>
            </a:pPr>
            <a:r>
              <a:rPr sz="1600"/>
              <a:t>Flash Memory: Typically 4 MB (can be up to 16 MB depending on module)</a:t>
            </a:r>
            <a:r>
              <a:rPr lang="en-IN" sz="1600"/>
              <a:t>.</a:t>
            </a:r>
            <a:endParaRPr sz="1600"/>
          </a:p>
          <a:p>
            <a:pPr>
              <a:buFont typeface="Arial" panose="020B0604020202020204"/>
              <a:buChar char="•"/>
            </a:pPr>
            <a:endParaRPr sz="1800" b="1"/>
          </a:p>
          <a:p>
            <a:pPr>
              <a:buFont typeface="Arial" panose="020B0604020202020204"/>
              <a:buChar char="•"/>
            </a:pPr>
            <a:r>
              <a:rPr lang="zh-CN" altLang="en-US" sz="1800" b="1"/>
              <a:t>⚡</a:t>
            </a:r>
            <a:r>
              <a:rPr lang="en-US" altLang="en-US" sz="1800" b="1"/>
              <a:t> Power &amp; Operating</a:t>
            </a:r>
            <a:r>
              <a:rPr lang="en-IN" altLang="en-US" sz="1800" b="1"/>
              <a:t> :</a:t>
            </a:r>
            <a:endParaRPr lang="en-US" altLang="en-US" sz="1800" b="1"/>
          </a:p>
          <a:p>
            <a:pPr>
              <a:buFont typeface="Arial" panose="020B0604020202020204"/>
              <a:buChar char="•"/>
            </a:pPr>
            <a:endParaRPr lang="en-US" altLang="en-US" sz="1800" b="1"/>
          </a:p>
          <a:p>
            <a:pPr>
              <a:buFont typeface="Arial" panose="020B0604020202020204"/>
              <a:buChar char="•"/>
            </a:pPr>
            <a:r>
              <a:rPr lang="en-US" altLang="en-US" sz="1600"/>
              <a:t>Operating Voltage: 3.0V to 3.6V (typically 3.3V)</a:t>
            </a:r>
            <a:endParaRPr lang="en-US" altLang="en-US" sz="1600"/>
          </a:p>
          <a:p>
            <a:pPr>
              <a:buFont typeface="Arial" panose="020B0604020202020204"/>
              <a:buChar char="•"/>
            </a:pPr>
            <a:endParaRPr lang="en-US" altLang="en-US" sz="1600"/>
          </a:p>
          <a:p>
            <a:pPr>
              <a:buFont typeface="Arial" panose="020B0604020202020204"/>
              <a:buChar char="•"/>
            </a:pPr>
            <a:r>
              <a:rPr lang="en-US" altLang="en-US" sz="1600"/>
              <a:t>Power Modes: Active, Modem-sleep, Light-sleep, Deep-sleep</a:t>
            </a:r>
            <a:endParaRPr lang="en-US" altLang="en-US" sz="1600"/>
          </a:p>
          <a:p>
            <a:pPr>
              <a:buFont typeface="Arial" panose="020B0604020202020204"/>
              <a:buChar char="•"/>
            </a:pPr>
            <a:endParaRPr lang="en-US" altLang="en-US" sz="1600"/>
          </a:p>
          <a:p>
            <a:pPr>
              <a:buFont typeface="Arial" panose="020B0604020202020204"/>
              <a:buChar char="•"/>
            </a:pPr>
            <a:r>
              <a:rPr lang="en-US" altLang="en-US" sz="1600"/>
              <a:t>Power Consumption: ~160 µA (deep sleep), ~80–240 mA (active depending on Wi-Fi usage)</a:t>
            </a:r>
            <a:endParaRPr lang="en-US" altLang="en-US" sz="16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pPr lvl="0" eaLnBrk="1" hangingPunct="1"/>
            <a:fld id="{9A0DB2DC-4C9A-4742-B13C-FB6460FD3503}" type="slidenum">
              <a:rPr lang="en-US" altLang="en-US" dirty="0">
                <a:latin typeface="Calibri" panose="020F0502020204030204" pitchFamily="34" charset="0"/>
              </a:rPr>
            </a:fld>
            <a:endParaRPr lang="en-US" altLang="en-US" dirty="0">
              <a:latin typeface="Calibri" panose="020F0502020204030204" pitchFamily="34" charset="0"/>
            </a:endParaRPr>
          </a:p>
        </p:txBody>
      </p:sp>
      <p:pic>
        <p:nvPicPr>
          <p:cNvPr id="5127" name="Picture 12" descr="Sreyas Logo-New"/>
          <p:cNvPicPr>
            <a:picLocks noChangeAspect="1"/>
          </p:cNvPicPr>
          <p:nvPr/>
        </p:nvPicPr>
        <p:blipFill>
          <a:blip r:embed="rId1"/>
          <a:stretch>
            <a:fillRect/>
          </a:stretch>
        </p:blipFill>
        <p:spPr>
          <a:xfrm>
            <a:off x="8382000" y="22225"/>
            <a:ext cx="738188" cy="600075"/>
          </a:xfrm>
          <a:prstGeom prst="rect">
            <a:avLst/>
          </a:prstGeom>
          <a:noFill/>
          <a:ln w="9525">
            <a:noFill/>
          </a:ln>
        </p:spPr>
      </p:pic>
      <p:sp>
        <p:nvSpPr>
          <p:cNvPr id="2" name="Rectangles 1"/>
          <p:cNvSpPr/>
          <p:nvPr/>
        </p:nvSpPr>
        <p:spPr>
          <a:xfrm>
            <a:off x="3733800" y="2438400"/>
            <a:ext cx="1447800" cy="121920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ESP32</a:t>
            </a:r>
            <a:endParaRPr lang="en-IN" altLang="en-US"/>
          </a:p>
        </p:txBody>
      </p:sp>
      <p:sp>
        <p:nvSpPr>
          <p:cNvPr id="5" name="Rectangles 4"/>
          <p:cNvSpPr/>
          <p:nvPr/>
        </p:nvSpPr>
        <p:spPr>
          <a:xfrm>
            <a:off x="3276600" y="1066800"/>
            <a:ext cx="2362200" cy="53340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LCD with I2C display</a:t>
            </a:r>
            <a:endParaRPr lang="en-IN" altLang="en-US"/>
          </a:p>
        </p:txBody>
      </p:sp>
      <p:sp>
        <p:nvSpPr>
          <p:cNvPr id="6" name="Rectangles 5"/>
          <p:cNvSpPr/>
          <p:nvPr/>
        </p:nvSpPr>
        <p:spPr>
          <a:xfrm>
            <a:off x="6438900" y="2667000"/>
            <a:ext cx="2362200" cy="53340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MQ6</a:t>
            </a:r>
            <a:endParaRPr lang="en-IN" altLang="en-US"/>
          </a:p>
        </p:txBody>
      </p:sp>
      <p:sp>
        <p:nvSpPr>
          <p:cNvPr id="7" name="Rectangles 6"/>
          <p:cNvSpPr/>
          <p:nvPr/>
        </p:nvSpPr>
        <p:spPr>
          <a:xfrm>
            <a:off x="6438900" y="3886200"/>
            <a:ext cx="2362200" cy="53340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MQ2</a:t>
            </a:r>
            <a:endParaRPr lang="en-IN" altLang="en-US"/>
          </a:p>
        </p:txBody>
      </p:sp>
      <p:sp>
        <p:nvSpPr>
          <p:cNvPr id="8" name="Rectangles 7"/>
          <p:cNvSpPr/>
          <p:nvPr/>
        </p:nvSpPr>
        <p:spPr>
          <a:xfrm>
            <a:off x="3886200" y="4800600"/>
            <a:ext cx="2362200" cy="53340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POWER SUPPLY</a:t>
            </a:r>
            <a:endParaRPr lang="en-IN" altLang="en-US"/>
          </a:p>
        </p:txBody>
      </p:sp>
      <p:sp>
        <p:nvSpPr>
          <p:cNvPr id="10" name="Rectangles 9"/>
          <p:cNvSpPr/>
          <p:nvPr/>
        </p:nvSpPr>
        <p:spPr>
          <a:xfrm>
            <a:off x="6324600" y="1524000"/>
            <a:ext cx="2362200" cy="53340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MQ135</a:t>
            </a:r>
            <a:endParaRPr lang="en-IN" altLang="en-US"/>
          </a:p>
        </p:txBody>
      </p:sp>
      <p:sp>
        <p:nvSpPr>
          <p:cNvPr id="12" name="Cloud 11"/>
          <p:cNvSpPr/>
          <p:nvPr/>
        </p:nvSpPr>
        <p:spPr>
          <a:xfrm>
            <a:off x="986790" y="2362200"/>
            <a:ext cx="1524000" cy="1143000"/>
          </a:xfrm>
          <a:prstGeom prst="cloud">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CLOUD</a:t>
            </a:r>
            <a:endParaRPr lang="en-IN" altLang="en-US"/>
          </a:p>
        </p:txBody>
      </p:sp>
      <p:cxnSp>
        <p:nvCxnSpPr>
          <p:cNvPr id="14" name="Straight Arrow Connector 13"/>
          <p:cNvCxnSpPr>
            <a:stCxn id="12" idx="0"/>
          </p:cNvCxnSpPr>
          <p:nvPr/>
        </p:nvCxnSpPr>
        <p:spPr>
          <a:xfrm>
            <a:off x="2509520" y="2933700"/>
            <a:ext cx="1224280" cy="3810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15" name="Straight Arrow Connector 14"/>
          <p:cNvCxnSpPr>
            <a:stCxn id="2" idx="0"/>
            <a:endCxn id="5" idx="2"/>
          </p:cNvCxnSpPr>
          <p:nvPr/>
        </p:nvCxnSpPr>
        <p:spPr>
          <a:xfrm flipV="1">
            <a:off x="4457700" y="1600200"/>
            <a:ext cx="0" cy="83820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17" name="Straight Arrow Connector 16"/>
          <p:cNvCxnSpPr/>
          <p:nvPr/>
        </p:nvCxnSpPr>
        <p:spPr>
          <a:xfrm flipV="1">
            <a:off x="4495800" y="3657600"/>
            <a:ext cx="0" cy="106680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18" name="Straight Arrow Connector 17"/>
          <p:cNvCxnSpPr/>
          <p:nvPr/>
        </p:nvCxnSpPr>
        <p:spPr>
          <a:xfrm>
            <a:off x="5562600" y="1790700"/>
            <a:ext cx="762000" cy="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19" name="Straight Arrow Connector 18"/>
          <p:cNvCxnSpPr/>
          <p:nvPr/>
        </p:nvCxnSpPr>
        <p:spPr>
          <a:xfrm>
            <a:off x="5562600" y="2971800"/>
            <a:ext cx="876300" cy="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20" name="Straight Arrow Connector 19"/>
          <p:cNvCxnSpPr/>
          <p:nvPr/>
        </p:nvCxnSpPr>
        <p:spPr>
          <a:xfrm>
            <a:off x="5562600" y="4191000"/>
            <a:ext cx="876300" cy="190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21" name="Straight Connector 20"/>
          <p:cNvCxnSpPr/>
          <p:nvPr/>
        </p:nvCxnSpPr>
        <p:spPr>
          <a:xfrm>
            <a:off x="5181600" y="2971800"/>
            <a:ext cx="381000" cy="0"/>
          </a:xfrm>
          <a:prstGeom prst="line">
            <a:avLst/>
          </a:prstGeom>
        </p:spPr>
        <p:style>
          <a:lnRef idx="2">
            <a:schemeClr val="accent1"/>
          </a:lnRef>
          <a:fillRef idx="0">
            <a:srgbClr val="FFFFFF"/>
          </a:fillRef>
          <a:effectRef idx="0">
            <a:srgbClr val="FFFFFF"/>
          </a:effectRef>
          <a:fontRef idx="minor">
            <a:schemeClr val="tx1"/>
          </a:fontRef>
        </p:style>
      </p:cxnSp>
      <p:cxnSp>
        <p:nvCxnSpPr>
          <p:cNvPr id="22" name="Straight Connector 21"/>
          <p:cNvCxnSpPr/>
          <p:nvPr/>
        </p:nvCxnSpPr>
        <p:spPr>
          <a:xfrm>
            <a:off x="5562600" y="1779270"/>
            <a:ext cx="0" cy="2411730"/>
          </a:xfrm>
          <a:prstGeom prst="line">
            <a:avLst/>
          </a:prstGeom>
        </p:spPr>
        <p:style>
          <a:lnRef idx="2">
            <a:schemeClr val="accent1"/>
          </a:lnRef>
          <a:fillRef idx="0">
            <a:srgbClr val="FFFFFF"/>
          </a:fillRef>
          <a:effectRef idx="0">
            <a:srgbClr val="FFFFFF"/>
          </a:effectRef>
          <a:fontRef idx="minor">
            <a:schemeClr val="tx1"/>
          </a:fontRef>
        </p:style>
      </p:cxnSp>
      <p:sp>
        <p:nvSpPr>
          <p:cNvPr id="23" name="Text Box 22"/>
          <p:cNvSpPr txBox="1"/>
          <p:nvPr/>
        </p:nvSpPr>
        <p:spPr>
          <a:xfrm>
            <a:off x="2821305" y="131445"/>
            <a:ext cx="4441190" cy="756285"/>
          </a:xfrm>
          <a:prstGeom prst="rect">
            <a:avLst/>
          </a:prstGeom>
          <a:noFill/>
        </p:spPr>
        <p:txBody>
          <a:bodyPr wrap="square" rtlCol="0">
            <a:noAutofit/>
          </a:bodyPr>
          <a:p>
            <a:r>
              <a:rPr lang="en-IN" altLang="en-US" sz="4400" b="1">
                <a:solidFill>
                  <a:srgbClr val="C00000"/>
                </a:solidFill>
                <a:latin typeface="+mj-lt"/>
                <a:cs typeface="+mj-lt"/>
              </a:rPr>
              <a:t>BLOCK DIAGRAM</a:t>
            </a:r>
            <a:endParaRPr lang="en-IN" altLang="en-US" sz="4400" b="1">
              <a:solidFill>
                <a:srgbClr val="C00000"/>
              </a:solidFill>
              <a:latin typeface="+mj-lt"/>
              <a:cs typeface="+mj-lt"/>
            </a:endParaRPr>
          </a:p>
        </p:txBody>
      </p:sp>
      <p:cxnSp>
        <p:nvCxnSpPr>
          <p:cNvPr id="24" name="Straight Arrow Connector 23"/>
          <p:cNvCxnSpPr>
            <a:endCxn id="12" idx="1"/>
          </p:cNvCxnSpPr>
          <p:nvPr/>
        </p:nvCxnSpPr>
        <p:spPr>
          <a:xfrm flipH="1" flipV="1">
            <a:off x="1748790" y="3503930"/>
            <a:ext cx="3810" cy="175387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25" name="Straight Connector 24"/>
          <p:cNvCxnSpPr/>
          <p:nvPr/>
        </p:nvCxnSpPr>
        <p:spPr>
          <a:xfrm>
            <a:off x="1752600" y="5105400"/>
            <a:ext cx="2286000" cy="0"/>
          </a:xfrm>
          <a:prstGeom prst="line">
            <a:avLst/>
          </a:prstGeom>
        </p:spPr>
        <p:style>
          <a:lnRef idx="2">
            <a:schemeClr val="accent1"/>
          </a:lnRef>
          <a:fillRef idx="0">
            <a:srgbClr val="FFFFFF"/>
          </a:fillRef>
          <a:effectRef idx="0">
            <a:srgbClr val="FFFFFF"/>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7"/>
            <a:ext cx="8229600" cy="1143000"/>
          </a:xfrm>
        </p:spPr>
        <p:txBody>
          <a:bodyPr/>
          <a:lstStyle/>
          <a:p>
            <a:r>
              <a:rPr lang="en-US" b="1" dirty="0">
                <a:solidFill>
                  <a:srgbClr val="C00000"/>
                </a:solidFill>
              </a:rPr>
              <a:t>CIRCUIT </a:t>
            </a:r>
            <a:endParaRPr lang="en-US" b="1" dirty="0">
              <a:solidFill>
                <a:srgbClr val="C00000"/>
              </a:solidFill>
            </a:endParaRPr>
          </a:p>
        </p:txBody>
      </p:sp>
      <p:pic>
        <p:nvPicPr>
          <p:cNvPr id="6" name="Content Placeholder 5"/>
          <p:cNvPicPr>
            <a:picLocks noGrp="1" noChangeAspect="1"/>
          </p:cNvPicPr>
          <p:nvPr>
            <p:ph idx="1"/>
          </p:nvPr>
        </p:nvPicPr>
        <p:blipFill>
          <a:blip r:embed="rId1">
            <a:extLst>
              <a:ext uri="{28A0092B-C50C-407E-A947-70E740481C1C}">
                <a14:useLocalDpi xmlns:a14="http://schemas.microsoft.com/office/drawing/2010/main" val="0"/>
              </a:ext>
            </a:extLst>
          </a:blip>
          <a:srcRect l="1" r="1"/>
          <a:stretch>
            <a:fillRect/>
          </a:stretch>
        </p:blipFill>
        <p:spPr>
          <a:xfrm rot="16200000">
            <a:off x="2053590" y="-289560"/>
            <a:ext cx="5245100" cy="7901305"/>
          </a:xfrm>
        </p:spPr>
      </p:pic>
      <p:sp>
        <p:nvSpPr>
          <p:cNvPr id="4" name="Slide Number Placeholder 3"/>
          <p:cNvSpPr>
            <a:spLocks noGrp="1"/>
          </p:cNvSpPr>
          <p:nvPr>
            <p:ph type="sldNum" sz="quarter" idx="12"/>
          </p:nvPr>
        </p:nvSpPr>
        <p:spPr/>
        <p:txBody>
          <a:bodyPr/>
          <a:lstStyle/>
          <a:p>
            <a:pPr lvl="0" eaLnBrk="1" hangingPunct="1"/>
            <a:fld id="{9A0DB2DC-4C9A-4742-B13C-FB6460FD3503}" type="slidenum">
              <a:rPr lang="en-US" altLang="en-US" smtClean="0">
                <a:latin typeface="Calibri" panose="020F0502020204030204" pitchFamily="34" charset="0"/>
              </a:rPr>
            </a:fld>
            <a:endParaRPr lang="en-US" altLang="en-US" dirty="0">
              <a:latin typeface="Calibri" panose="020F0502020204030204" pitchFamily="34" charset="0"/>
            </a:endParaRPr>
          </a:p>
        </p:txBody>
      </p:sp>
      <p:pic>
        <p:nvPicPr>
          <p:cNvPr id="5127" name="Picture 12" descr="Sreyas Logo-New"/>
          <p:cNvPicPr>
            <a:picLocks noChangeAspect="1"/>
          </p:cNvPicPr>
          <p:nvPr/>
        </p:nvPicPr>
        <p:blipFill>
          <a:blip r:embed="rId2"/>
          <a:stretch>
            <a:fillRect/>
          </a:stretch>
        </p:blipFill>
        <p:spPr>
          <a:xfrm>
            <a:off x="8382000" y="22225"/>
            <a:ext cx="738188" cy="600075"/>
          </a:xfrm>
          <a:prstGeom prst="rect">
            <a:avLst/>
          </a:prstGeom>
          <a:noFill/>
          <a:ln w="9525">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7252</Words>
  <Application>WPS Presentation</Application>
  <PresentationFormat>On-screen Show (4:3)</PresentationFormat>
  <Paragraphs>186</Paragraphs>
  <Slides>15</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Arial</vt:lpstr>
      <vt:lpstr>SimSun</vt:lpstr>
      <vt:lpstr>Wingdings</vt:lpstr>
      <vt:lpstr>Calibri</vt:lpstr>
      <vt:lpstr>Bookman Old Style</vt:lpstr>
      <vt:lpstr>Sitka Heading</vt:lpstr>
      <vt:lpstr>Palatino Linotype</vt:lpstr>
      <vt:lpstr>Times New Roman</vt:lpstr>
      <vt:lpstr>Arial</vt:lpstr>
      <vt:lpstr>Microsoft YaHei</vt:lpstr>
      <vt:lpstr>Arial Unicode MS</vt:lpstr>
      <vt:lpstr>Office Theme</vt:lpstr>
      <vt:lpstr>IOMP PROJECT IOT BASED AIR POLLUTION MONITOR</vt:lpstr>
      <vt:lpstr>ABSTRACT </vt:lpstr>
      <vt:lpstr>COMPONENTS</vt:lpstr>
      <vt:lpstr>PowerPoint 演示文稿</vt:lpstr>
      <vt:lpstr>SENSOR AND MODULE CONNECTIONS</vt:lpstr>
      <vt:lpstr>EXPLAINATION</vt:lpstr>
      <vt:lpstr>PowerPoint 演示文稿</vt:lpstr>
      <vt:lpstr>PowerPoint 演示文稿</vt:lpstr>
      <vt:lpstr>CIRCUIT </vt:lpstr>
      <vt:lpstr>PowerPoint 演示文稿</vt:lpstr>
      <vt:lpstr>Simulation Results</vt:lpstr>
      <vt:lpstr>ADVANTAGES</vt:lpstr>
      <vt:lpstr>APPLICATIONS</vt:lpstr>
      <vt:lpstr>CONCLUSION</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sreyas</dc:creator>
  <cp:lastModifiedBy>Mahi Srija</cp:lastModifiedBy>
  <cp:revision>37</cp:revision>
  <dcterms:created xsi:type="dcterms:W3CDTF">2017-06-14T06:38:00Z</dcterms:created>
  <dcterms:modified xsi:type="dcterms:W3CDTF">2025-06-08T06:15:18Z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9D2D60F734A24D23A622B12E67BE4366_12</vt:lpwstr>
  </property>
  <property fmtid="{D5CDD505-2E9C-101B-9397-08002B2CF9AE}" pid="3" name="KSOProductBuildVer">
    <vt:lpwstr>1033-12.2.0.21179</vt:lpwstr>
  </property>
</Properties>
</file>

<file path=docProps/thumbnail.jpeg>
</file>